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9" r:id="rId6"/>
    <p:sldId id="260" r:id="rId7"/>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61BF9-E137-4760-9719-FC343C8E780A}" v="2" dt="2020-06-12T10:01:30.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93" autoAdjust="0"/>
  </p:normalViewPr>
  <p:slideViewPr>
    <p:cSldViewPr>
      <p:cViewPr varScale="1">
        <p:scale>
          <a:sx n="79" d="100"/>
          <a:sy n="79" d="100"/>
        </p:scale>
        <p:origin x="3174" y="11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8260CBBA-3A5A-4F76-9225-27714A33665D}" type="slidenum">
              <a:rPr lang="fr-FR" altLang="fr-FR"/>
              <a:pPr>
                <a:defRPr/>
              </a:pPr>
              <a:t>‹#›</a:t>
            </a:fld>
            <a:endParaRPr lang="fr-FR" altLang="fr-FR"/>
          </a:p>
        </p:txBody>
      </p:sp>
    </p:spTree>
    <p:extLst>
      <p:ext uri="{BB962C8B-B14F-4D97-AF65-F5344CB8AC3E}">
        <p14:creationId xmlns:p14="http://schemas.microsoft.com/office/powerpoint/2010/main" val="219994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CEA2B46D-3865-4B51-BBE7-6EE8F8B917C4}" type="slidenum">
              <a:rPr lang="fr-FR" altLang="fr-FR"/>
              <a:pPr>
                <a:defRPr/>
              </a:pPr>
              <a:t>‹#›</a:t>
            </a:fld>
            <a:endParaRPr lang="fr-FR" altLang="fr-FR"/>
          </a:p>
        </p:txBody>
      </p:sp>
    </p:spTree>
    <p:extLst>
      <p:ext uri="{BB962C8B-B14F-4D97-AF65-F5344CB8AC3E}">
        <p14:creationId xmlns:p14="http://schemas.microsoft.com/office/powerpoint/2010/main" val="308551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64038C90-8BA8-4FD2-AF76-27E874A7884E}" type="slidenum">
              <a:rPr lang="fr-FR" altLang="fr-FR"/>
              <a:pPr>
                <a:defRPr/>
              </a:pPr>
              <a:t>‹#›</a:t>
            </a:fld>
            <a:endParaRPr lang="fr-FR" altLang="fr-FR"/>
          </a:p>
        </p:txBody>
      </p:sp>
    </p:spTree>
    <p:extLst>
      <p:ext uri="{BB962C8B-B14F-4D97-AF65-F5344CB8AC3E}">
        <p14:creationId xmlns:p14="http://schemas.microsoft.com/office/powerpoint/2010/main" val="74392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EBA84836-88BC-4820-AE7C-4E1D169D7B51}"/>
              </a:ext>
            </a:extLst>
          </p:cNvPr>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a:extLst>
              <a:ext uri="{FF2B5EF4-FFF2-40B4-BE49-F238E27FC236}">
                <a16:creationId xmlns:a16="http://schemas.microsoft.com/office/drawing/2014/main" id="{F1A791B3-5272-45D9-A465-7E4C012ECE75}"/>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8428B349-97D0-4F08-A564-334D696AD8AC}" type="datetimeFigureOut">
              <a:rPr lang="en-US"/>
              <a:pPr>
                <a:defRPr/>
              </a:pPr>
              <a:t>1/8/2024</a:t>
            </a:fld>
            <a:endParaRPr lang="en-US"/>
          </a:p>
        </p:txBody>
      </p:sp>
      <p:sp>
        <p:nvSpPr>
          <p:cNvPr id="4" name="Holder 4">
            <a:extLst>
              <a:ext uri="{FF2B5EF4-FFF2-40B4-BE49-F238E27FC236}">
                <a16:creationId xmlns:a16="http://schemas.microsoft.com/office/drawing/2014/main" id="{CC237A92-51AF-4152-9C8D-D89437C67D86}"/>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3EBAF8EA-91A8-426B-8B51-30330498429C}" type="slidenum">
              <a:rPr lang="fr-FR" altLang="fr-FR"/>
              <a:pPr>
                <a:defRPr/>
              </a:pPr>
              <a:t>‹#›</a:t>
            </a:fld>
            <a:endParaRPr lang="fr-FR" altLang="fr-FR"/>
          </a:p>
        </p:txBody>
      </p:sp>
    </p:spTree>
    <p:extLst>
      <p:ext uri="{BB962C8B-B14F-4D97-AF65-F5344CB8AC3E}">
        <p14:creationId xmlns:p14="http://schemas.microsoft.com/office/powerpoint/2010/main" val="14232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DCF4CCC9-A02B-443C-98F9-75DE7B8E1AB7}" type="slidenum">
              <a:rPr lang="fr-FR" altLang="fr-FR"/>
              <a:pPr>
                <a:defRPr/>
              </a:pPr>
              <a:t>‹#›</a:t>
            </a:fld>
            <a:endParaRPr lang="fr-FR" altLang="fr-FR"/>
          </a:p>
        </p:txBody>
      </p:sp>
    </p:spTree>
    <p:extLst>
      <p:ext uri="{BB962C8B-B14F-4D97-AF65-F5344CB8AC3E}">
        <p14:creationId xmlns:p14="http://schemas.microsoft.com/office/powerpoint/2010/main" val="1973496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5A5CD848-B1B1-49C9-A879-08E7356C096E}" type="slidenum">
              <a:rPr lang="fr-FR" altLang="fr-FR"/>
              <a:pPr>
                <a:defRPr/>
              </a:pPr>
              <a:t>‹#›</a:t>
            </a:fld>
            <a:endParaRPr lang="fr-FR" altLang="fr-FR"/>
          </a:p>
        </p:txBody>
      </p:sp>
    </p:spTree>
    <p:extLst>
      <p:ext uri="{BB962C8B-B14F-4D97-AF65-F5344CB8AC3E}">
        <p14:creationId xmlns:p14="http://schemas.microsoft.com/office/powerpoint/2010/main" val="412851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FF2E5746-67B9-46D0-B7EA-CDACE3A25B72}" type="slidenum">
              <a:rPr lang="fr-FR" altLang="fr-FR"/>
              <a:pPr>
                <a:defRPr/>
              </a:pPr>
              <a:t>‹#›</a:t>
            </a:fld>
            <a:endParaRPr lang="fr-FR" altLang="fr-FR"/>
          </a:p>
        </p:txBody>
      </p:sp>
    </p:spTree>
    <p:extLst>
      <p:ext uri="{BB962C8B-B14F-4D97-AF65-F5344CB8AC3E}">
        <p14:creationId xmlns:p14="http://schemas.microsoft.com/office/powerpoint/2010/main" val="6214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69BBBFD7-7E42-448C-8EB7-88B04529084B}" type="slidenum">
              <a:rPr lang="fr-FR" altLang="fr-FR"/>
              <a:pPr>
                <a:defRPr/>
              </a:pPr>
              <a:t>‹#›</a:t>
            </a:fld>
            <a:endParaRPr lang="fr-FR" altLang="fr-FR"/>
          </a:p>
        </p:txBody>
      </p:sp>
    </p:spTree>
    <p:extLst>
      <p:ext uri="{BB962C8B-B14F-4D97-AF65-F5344CB8AC3E}">
        <p14:creationId xmlns:p14="http://schemas.microsoft.com/office/powerpoint/2010/main" val="192002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3142C209-0C04-4D09-9966-2F9902A025AC}" type="slidenum">
              <a:rPr lang="fr-FR" altLang="fr-FR"/>
              <a:pPr>
                <a:defRPr/>
              </a:pPr>
              <a:t>‹#›</a:t>
            </a:fld>
            <a:endParaRPr lang="fr-FR" altLang="fr-FR"/>
          </a:p>
        </p:txBody>
      </p:sp>
    </p:spTree>
    <p:extLst>
      <p:ext uri="{BB962C8B-B14F-4D97-AF65-F5344CB8AC3E}">
        <p14:creationId xmlns:p14="http://schemas.microsoft.com/office/powerpoint/2010/main" val="346963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7BD32F4E-BFA1-4DCD-AC56-EA6BE079D7E6}" type="slidenum">
              <a:rPr lang="fr-FR" altLang="fr-FR"/>
              <a:pPr>
                <a:defRPr/>
              </a:pPr>
              <a:t>‹#›</a:t>
            </a:fld>
            <a:endParaRPr lang="fr-FR" altLang="fr-FR"/>
          </a:p>
        </p:txBody>
      </p:sp>
    </p:spTree>
    <p:extLst>
      <p:ext uri="{BB962C8B-B14F-4D97-AF65-F5344CB8AC3E}">
        <p14:creationId xmlns:p14="http://schemas.microsoft.com/office/powerpoint/2010/main" val="247954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19E8A96F-8B2F-4D9E-B734-9E00219ED667}" type="slidenum">
              <a:rPr lang="fr-FR" altLang="fr-FR"/>
              <a:pPr>
                <a:defRPr/>
              </a:pPr>
              <a:t>‹#›</a:t>
            </a:fld>
            <a:endParaRPr lang="fr-FR" altLang="fr-FR"/>
          </a:p>
        </p:txBody>
      </p:sp>
    </p:spTree>
    <p:extLst>
      <p:ext uri="{BB962C8B-B14F-4D97-AF65-F5344CB8AC3E}">
        <p14:creationId xmlns:p14="http://schemas.microsoft.com/office/powerpoint/2010/main" val="376574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84F93FB3-ED4C-4701-A2A4-0DEE4C33BA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CBA26F0-F3EE-4F35-A99E-D456F1F1879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E5F0EB79-20DB-4561-95B4-03FEF77DB1A6}"/>
              </a:ext>
            </a:extLst>
          </p:cNvPr>
          <p:cNvSpPr>
            <a:spLocks noGrp="1" noChangeArrowheads="1"/>
          </p:cNvSpPr>
          <p:nvPr>
            <p:ph type="sldNum" sz="quarter" idx="12"/>
          </p:nvPr>
        </p:nvSpPr>
        <p:spPr>
          <a:ln/>
        </p:spPr>
        <p:txBody>
          <a:bodyPr/>
          <a:lstStyle>
            <a:lvl1pPr>
              <a:defRPr/>
            </a:lvl1pPr>
          </a:lstStyle>
          <a:p>
            <a:pPr>
              <a:defRPr/>
            </a:pPr>
            <a:fld id="{7BAC341C-6FB2-4478-9490-AFB2F0205233}" type="slidenum">
              <a:rPr lang="fr-FR" altLang="fr-FR"/>
              <a:pPr>
                <a:defRPr/>
              </a:pPr>
              <a:t>‹#›</a:t>
            </a:fld>
            <a:endParaRPr lang="fr-FR" altLang="fr-FR"/>
          </a:p>
        </p:txBody>
      </p:sp>
    </p:spTree>
    <p:extLst>
      <p:ext uri="{BB962C8B-B14F-4D97-AF65-F5344CB8AC3E}">
        <p14:creationId xmlns:p14="http://schemas.microsoft.com/office/powerpoint/2010/main" val="206804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84F93FB3-ED4C-4701-A2A4-0DEE4C33BAE8}"/>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a:extLst>
              <a:ext uri="{FF2B5EF4-FFF2-40B4-BE49-F238E27FC236}">
                <a16:creationId xmlns:a16="http://schemas.microsoft.com/office/drawing/2014/main" id="{5CBA26F0-F3EE-4F35-A99E-D456F1F18799}"/>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a:extLst>
              <a:ext uri="{FF2B5EF4-FFF2-40B4-BE49-F238E27FC236}">
                <a16:creationId xmlns:a16="http://schemas.microsoft.com/office/drawing/2014/main" id="{E5F0EB79-20DB-4561-95B4-03FEF77DB1A6}"/>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6F7A315-3C3D-466C-8FE1-10021807027B}"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hyperlink" Target="https://wep.ovh/files/declaration_conformity/"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9" descr="Size-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9538" y="7832725"/>
            <a:ext cx="1139825"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object 4"/>
          <p:cNvSpPr txBox="1">
            <a:spLocks noChangeArrowheads="1"/>
          </p:cNvSpPr>
          <p:nvPr/>
        </p:nvSpPr>
        <p:spPr bwMode="auto">
          <a:xfrm>
            <a:off x="6092825" y="225425"/>
            <a:ext cx="620713"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800" dirty="0">
                <a:solidFill>
                  <a:srgbClr val="231F20"/>
                </a:solidFill>
                <a:latin typeface="Calibri" panose="020F0502020204030204" pitchFamily="34" charset="0"/>
                <a:ea typeface="Calibri" panose="020F0502020204030204" pitchFamily="34" charset="0"/>
                <a:cs typeface="Calibri" panose="020F0502020204030204" pitchFamily="34" charset="0"/>
              </a:rPr>
              <a:t>v.20</a:t>
            </a:r>
            <a:r>
              <a:rPr lang="fr-FR" altLang="en-US" sz="800" dirty="0">
                <a:solidFill>
                  <a:srgbClr val="231F20"/>
                </a:solidFill>
                <a:latin typeface="Calibri" panose="020F0502020204030204" pitchFamily="34" charset="0"/>
                <a:ea typeface="Calibri" panose="020F0502020204030204" pitchFamily="34" charset="0"/>
                <a:cs typeface="Calibri" panose="020F0502020204030204" pitchFamily="34" charset="0"/>
              </a:rPr>
              <a:t>200612</a:t>
            </a:r>
            <a:endParaRPr lang="en-US" altLang="en-US" sz="800" dirty="0">
              <a:latin typeface="Calibri" panose="020F0502020204030204" pitchFamily="34" charset="0"/>
              <a:ea typeface="Calibri" panose="020F0502020204030204" pitchFamily="34" charset="0"/>
              <a:cs typeface="Calibri" panose="020F0502020204030204" pitchFamily="34" charset="0"/>
            </a:endParaRPr>
          </a:p>
        </p:txBody>
      </p:sp>
      <p:sp>
        <p:nvSpPr>
          <p:cNvPr id="7" name="object 7">
            <a:extLst>
              <a:ext uri="{FF2B5EF4-FFF2-40B4-BE49-F238E27FC236}">
                <a16:creationId xmlns:a16="http://schemas.microsoft.com/office/drawing/2014/main" id="{2CF3304C-C717-4869-BB29-6324CDBE4A27}"/>
              </a:ext>
            </a:extLst>
          </p:cNvPr>
          <p:cNvSpPr txBox="1"/>
          <p:nvPr/>
        </p:nvSpPr>
        <p:spPr>
          <a:xfrm>
            <a:off x="2924174" y="322264"/>
            <a:ext cx="3357563" cy="404062"/>
          </a:xfrm>
          <a:prstGeom prst="rect">
            <a:avLst/>
          </a:prstGeom>
        </p:spPr>
        <p:txBody>
          <a:bodyPr lIns="0" tIns="0" rIns="0" bIns="0"/>
          <a:lstStyle/>
          <a:p>
            <a:pPr marL="11527">
              <a:defRPr/>
            </a:pPr>
            <a:r>
              <a:rPr lang="en-US" sz="2400" b="1" spc="-5" dirty="0">
                <a:solidFill>
                  <a:srgbClr val="231F20"/>
                </a:solidFill>
                <a:latin typeface="Arial"/>
                <a:cs typeface="Arial"/>
              </a:rPr>
              <a:t>5KAS160 – 5KAS170</a:t>
            </a:r>
            <a:endParaRPr sz="2400" b="1" spc="-5" dirty="0">
              <a:solidFill>
                <a:srgbClr val="231F20"/>
              </a:solidFill>
              <a:latin typeface="Arial"/>
              <a:cs typeface="Arial"/>
            </a:endParaRPr>
          </a:p>
        </p:txBody>
      </p:sp>
      <p:sp>
        <p:nvSpPr>
          <p:cNvPr id="3079" name="object 8"/>
          <p:cNvSpPr>
            <a:spLocks/>
          </p:cNvSpPr>
          <p:nvPr/>
        </p:nvSpPr>
        <p:spPr bwMode="auto">
          <a:xfrm>
            <a:off x="2881313" y="282575"/>
            <a:ext cx="3078162" cy="458788"/>
          </a:xfrm>
          <a:custGeom>
            <a:avLst/>
            <a:gdLst>
              <a:gd name="T0" fmla="*/ 2147483646 w 1359496"/>
              <a:gd name="T1" fmla="*/ 15444510 h 287997"/>
              <a:gd name="T2" fmla="*/ 0 w 1359496"/>
              <a:gd name="T3" fmla="*/ 15444510 h 287997"/>
              <a:gd name="T4" fmla="*/ 0 w 1359496"/>
              <a:gd name="T5" fmla="*/ 0 h 287997"/>
              <a:gd name="T6" fmla="*/ 2147483646 w 1359496"/>
              <a:gd name="T7" fmla="*/ 0 h 287997"/>
              <a:gd name="T8" fmla="*/ 2147483646 w 1359496"/>
              <a:gd name="T9" fmla="*/ 15444510 h 2879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9496" h="287997">
                <a:moveTo>
                  <a:pt x="1359496" y="287997"/>
                </a:moveTo>
                <a:lnTo>
                  <a:pt x="0" y="287997"/>
                </a:lnTo>
                <a:lnTo>
                  <a:pt x="0" y="0"/>
                </a:lnTo>
                <a:lnTo>
                  <a:pt x="1359496" y="0"/>
                </a:lnTo>
                <a:lnTo>
                  <a:pt x="1359496" y="287997"/>
                </a:lnTo>
                <a:close/>
              </a:path>
            </a:pathLst>
          </a:custGeom>
          <a:noFill/>
          <a:ln w="12699">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graphicFrame>
        <p:nvGraphicFramePr>
          <p:cNvPr id="11" name="object 11">
            <a:extLst>
              <a:ext uri="{FF2B5EF4-FFF2-40B4-BE49-F238E27FC236}">
                <a16:creationId xmlns:a16="http://schemas.microsoft.com/office/drawing/2014/main" id="{3F8D7EED-9FC1-44CF-99F4-AB1EA54963C9}"/>
              </a:ext>
            </a:extLst>
          </p:cNvPr>
          <p:cNvGraphicFramePr>
            <a:graphicFrameLocks noGrp="1"/>
          </p:cNvGraphicFramePr>
          <p:nvPr>
            <p:extLst>
              <p:ext uri="{D42A27DB-BD31-4B8C-83A1-F6EECF244321}">
                <p14:modId xmlns:p14="http://schemas.microsoft.com/office/powerpoint/2010/main" val="1703980018"/>
              </p:ext>
            </p:extLst>
          </p:nvPr>
        </p:nvGraphicFramePr>
        <p:xfrm>
          <a:off x="114300" y="7929563"/>
          <a:ext cx="4787897" cy="970227"/>
        </p:xfrm>
        <a:graphic>
          <a:graphicData uri="http://schemas.openxmlformats.org/drawingml/2006/table">
            <a:tbl>
              <a:tblPr firstRow="1" bandRow="1">
                <a:tableStyleId>{2D5ABB26-0587-4C30-8999-92F81FD0307C}</a:tableStyleId>
              </a:tblPr>
              <a:tblGrid>
                <a:gridCol w="215995">
                  <a:extLst>
                    <a:ext uri="{9D8B030D-6E8A-4147-A177-3AD203B41FA5}">
                      <a16:colId xmlns:a16="http://schemas.microsoft.com/office/drawing/2014/main" val="20000"/>
                    </a:ext>
                  </a:extLst>
                </a:gridCol>
                <a:gridCol w="647986">
                  <a:extLst>
                    <a:ext uri="{9D8B030D-6E8A-4147-A177-3AD203B41FA5}">
                      <a16:colId xmlns:a16="http://schemas.microsoft.com/office/drawing/2014/main" val="20001"/>
                    </a:ext>
                  </a:extLst>
                </a:gridCol>
                <a:gridCol w="683986">
                  <a:extLst>
                    <a:ext uri="{9D8B030D-6E8A-4147-A177-3AD203B41FA5}">
                      <a16:colId xmlns:a16="http://schemas.microsoft.com/office/drawing/2014/main" val="20002"/>
                    </a:ext>
                  </a:extLst>
                </a:gridCol>
                <a:gridCol w="647986">
                  <a:extLst>
                    <a:ext uri="{9D8B030D-6E8A-4147-A177-3AD203B41FA5}">
                      <a16:colId xmlns:a16="http://schemas.microsoft.com/office/drawing/2014/main" val="20003"/>
                    </a:ext>
                  </a:extLst>
                </a:gridCol>
                <a:gridCol w="647986">
                  <a:extLst>
                    <a:ext uri="{9D8B030D-6E8A-4147-A177-3AD203B41FA5}">
                      <a16:colId xmlns:a16="http://schemas.microsoft.com/office/drawing/2014/main" val="20004"/>
                    </a:ext>
                  </a:extLst>
                </a:gridCol>
                <a:gridCol w="647986">
                  <a:extLst>
                    <a:ext uri="{9D8B030D-6E8A-4147-A177-3AD203B41FA5}">
                      <a16:colId xmlns:a16="http://schemas.microsoft.com/office/drawing/2014/main" val="20005"/>
                    </a:ext>
                  </a:extLst>
                </a:gridCol>
                <a:gridCol w="647986">
                  <a:extLst>
                    <a:ext uri="{9D8B030D-6E8A-4147-A177-3AD203B41FA5}">
                      <a16:colId xmlns:a16="http://schemas.microsoft.com/office/drawing/2014/main" val="20006"/>
                    </a:ext>
                  </a:extLst>
                </a:gridCol>
                <a:gridCol w="647986">
                  <a:extLst>
                    <a:ext uri="{9D8B030D-6E8A-4147-A177-3AD203B41FA5}">
                      <a16:colId xmlns:a16="http://schemas.microsoft.com/office/drawing/2014/main" val="20007"/>
                    </a:ext>
                  </a:extLst>
                </a:gridCol>
              </a:tblGrid>
              <a:tr h="264319">
                <a:tc>
                  <a:txBody>
                    <a:bodyPr/>
                    <a:lstStyle/>
                    <a:p>
                      <a:pPr algn="ctr"/>
                      <a:endParaRPr sz="1300" dirty="0">
                        <a:latin typeface="Arial"/>
                        <a:cs typeface="Arial"/>
                      </a:endParaRPr>
                    </a:p>
                  </a:txBody>
                  <a:tcPr marL="32689" marR="32689" marT="32762" marB="32762" anchor="ctr">
                    <a:lnL w="22085">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3175" algn="ctr">
                        <a:lnSpc>
                          <a:spcPct val="100000"/>
                        </a:lnSpc>
                      </a:pPr>
                      <a:r>
                        <a:rPr lang="en-US" sz="700" b="1" dirty="0">
                          <a:solidFill>
                            <a:srgbClr val="231F20"/>
                          </a:solidFill>
                          <a:latin typeface="Arial"/>
                          <a:cs typeface="Arial"/>
                        </a:rPr>
                        <a:t>S</a:t>
                      </a:r>
                      <a:endParaRPr sz="700" dirty="0">
                        <a:latin typeface="Arial"/>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22085">
                      <a:solidFill>
                        <a:srgbClr val="231F20"/>
                      </a:solidFill>
                      <a:prstDash val="solid"/>
                    </a:lnT>
                    <a:lnB w="12700">
                      <a:solidFill>
                        <a:srgbClr val="231F20"/>
                      </a:solidFill>
                      <a:prstDash val="solid"/>
                    </a:lnB>
                  </a:tcPr>
                </a:tc>
                <a:tc>
                  <a:txBody>
                    <a:bodyPr/>
                    <a:lstStyle/>
                    <a:p>
                      <a:pPr marL="3175" algn="ctr">
                        <a:lnSpc>
                          <a:spcPct val="100000"/>
                        </a:lnSpc>
                      </a:pPr>
                      <a:r>
                        <a:rPr sz="700" b="1" dirty="0">
                          <a:solidFill>
                            <a:srgbClr val="231F20"/>
                          </a:solidFill>
                          <a:latin typeface="Arial"/>
                          <a:cs typeface="Arial"/>
                        </a:rPr>
                        <a:t>M</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sz="700" b="1" dirty="0">
                          <a:solidFill>
                            <a:srgbClr val="231F20"/>
                          </a:solidFill>
                          <a:latin typeface="Arial"/>
                          <a:cs typeface="Arial"/>
                        </a:rPr>
                        <a:t>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dirty="0">
                          <a:solidFill>
                            <a:srgbClr val="231F20"/>
                          </a:solidFill>
                          <a:latin typeface="Arial"/>
                          <a:cs typeface="Arial"/>
                        </a:rPr>
                        <a:t>X</a:t>
                      </a:r>
                      <a:r>
                        <a:rPr sz="700" b="1" dirty="0">
                          <a:solidFill>
                            <a:srgbClr val="231F20"/>
                          </a:solidFill>
                          <a:latin typeface="Arial"/>
                          <a:cs typeface="Arial"/>
                        </a:rPr>
                        <a:t>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0" marR="1270" lvl="0" indent="0" algn="ctr" defTabSz="914400" rtl="0" eaLnBrk="1" fontAlgn="auto" latinLnBrk="0" hangingPunct="1">
                        <a:lnSpc>
                          <a:spcPct val="100000"/>
                        </a:lnSpc>
                        <a:spcBef>
                          <a:spcPts val="0"/>
                        </a:spcBef>
                        <a:spcAft>
                          <a:spcPts val="0"/>
                        </a:spcAft>
                        <a:buClrTx/>
                        <a:buSzTx/>
                        <a:buFontTx/>
                        <a:buNone/>
                        <a:tabLst/>
                        <a:defRPr/>
                      </a:pPr>
                      <a:r>
                        <a:rPr lang="en-US" sz="700" b="1" dirty="0">
                          <a:solidFill>
                            <a:srgbClr val="231F20"/>
                          </a:solidFill>
                          <a:latin typeface="+mn-lt"/>
                          <a:cs typeface="Arial"/>
                        </a:rPr>
                        <a:t>2XL</a:t>
                      </a:r>
                      <a:endParaRPr lang="en-US" sz="700" dirty="0">
                        <a:latin typeface="+mn-lt"/>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dirty="0">
                          <a:solidFill>
                            <a:srgbClr val="231F20"/>
                          </a:solidFill>
                          <a:latin typeface="+mn-lt"/>
                          <a:cs typeface="Arial"/>
                        </a:rPr>
                        <a:t>3XL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2085">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R="1270" algn="ctr">
                        <a:lnSpc>
                          <a:spcPct val="100000"/>
                        </a:lnSpc>
                      </a:pPr>
                      <a:r>
                        <a:rPr lang="en-US" sz="700" b="1">
                          <a:solidFill>
                            <a:srgbClr val="231F20"/>
                          </a:solidFill>
                          <a:latin typeface="+mn-lt"/>
                          <a:cs typeface="Arial"/>
                        </a:rPr>
                        <a:t>4XL</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22085">
                      <a:solidFill>
                        <a:srgbClr val="231F20"/>
                      </a:solidFill>
                      <a:prstDash val="soli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176477">
                <a:tc>
                  <a:txBody>
                    <a:bodyPr/>
                    <a:lstStyle/>
                    <a:p>
                      <a:pPr marL="22225" algn="ctr">
                        <a:lnSpc>
                          <a:spcPct val="100000"/>
                        </a:lnSpc>
                      </a:pPr>
                      <a:r>
                        <a:rPr sz="700" b="1" dirty="0">
                          <a:solidFill>
                            <a:srgbClr val="231F20"/>
                          </a:solidFill>
                          <a:latin typeface="Arial"/>
                          <a:cs typeface="Arial"/>
                        </a:rPr>
                        <a:t>1</a:t>
                      </a:r>
                      <a:endParaRPr sz="700" dirty="0">
                        <a:latin typeface="Arial"/>
                        <a:cs typeface="Arial"/>
                      </a:endParaRPr>
                    </a:p>
                  </a:txBody>
                  <a:tcPr marL="32689" marR="32689" marT="32762" marB="32762" anchor="ctr">
                    <a:lnL w="22085">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5KAS16000S</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5KAS16000M</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5KAS16000L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5KAS1600XL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5KAS1602XL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5KAS1603XL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5KAS1604XL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1"/>
                  </a:ext>
                </a:extLst>
              </a:tr>
              <a:tr h="176477">
                <a:tc>
                  <a:txBody>
                    <a:bodyPr/>
                    <a:lstStyle/>
                    <a:p>
                      <a:pPr marL="22225" indent="0" algn="ctr" defTabSz="914400" rtl="0" eaLnBrk="1" latinLnBrk="0" hangingPunct="1">
                        <a:lnSpc>
                          <a:spcPct val="100000"/>
                        </a:lnSpc>
                      </a:pPr>
                      <a:r>
                        <a:rPr lang="fr-FR" sz="700" b="1" kern="1200" dirty="0">
                          <a:solidFill>
                            <a:srgbClr val="231F20"/>
                          </a:solidFill>
                          <a:latin typeface="Arial"/>
                          <a:ea typeface="+mn-ea"/>
                          <a:cs typeface="Arial"/>
                        </a:rPr>
                        <a:t>2</a:t>
                      </a:r>
                      <a:endParaRPr sz="700" b="1" kern="1200" dirty="0">
                        <a:solidFill>
                          <a:srgbClr val="231F20"/>
                        </a:solidFill>
                        <a:latin typeface="Arial"/>
                        <a:ea typeface="+mn-ea"/>
                        <a:cs typeface="Arial"/>
                      </a:endParaRPr>
                    </a:p>
                  </a:txBody>
                  <a:tcPr marL="0" marR="0" marT="32762" marB="32762" anchor="ctr">
                    <a:lnL w="22085">
                      <a:solidFill>
                        <a:srgbClr val="231F20"/>
                      </a:solidFill>
                      <a:prstDash val="soli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5KAS17000S</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5KAS17000M</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5KAS17000L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5KAS1700XL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5KAS1702XL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5KAS1703XL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5080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700" b="0" i="0" u="none" strike="noStrike" kern="1200" cap="none" spc="0" normalizeH="0" baseline="0" dirty="0">
                          <a:ln>
                            <a:noFill/>
                          </a:ln>
                          <a:solidFill>
                            <a:srgbClr val="231F20"/>
                          </a:solidFill>
                          <a:effectLst/>
                          <a:uLnTx/>
                          <a:uFillTx/>
                          <a:latin typeface="Arial"/>
                          <a:ea typeface="+mn-ea"/>
                          <a:cs typeface="Arial"/>
                        </a:rPr>
                        <a:t>5KAS1704XL</a:t>
                      </a:r>
                      <a:endParaRPr kumimoji="0" lang="en-US" sz="700" b="0" i="0" u="none" strike="noStrike" kern="1200" cap="none" spc="0" normalizeH="0" baseline="0" noProof="0" dirty="0">
                        <a:ln>
                          <a:noFill/>
                        </a:ln>
                        <a:solidFill>
                          <a:srgbClr val="231F20"/>
                        </a:solidFill>
                        <a:effectLst/>
                        <a:uLnTx/>
                        <a:uFillTx/>
                        <a:latin typeface="Arial"/>
                        <a:ea typeface="+mn-ea"/>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302978759"/>
                  </a:ext>
                </a:extLst>
              </a:tr>
              <a:tr h="176477">
                <a:tc>
                  <a:txBody>
                    <a:bodyPr/>
                    <a:lstStyle/>
                    <a:p>
                      <a:pPr marL="39688" indent="0" algn="ctr">
                        <a:lnSpc>
                          <a:spcPct val="100000"/>
                        </a:lnSpc>
                      </a:pPr>
                      <a:r>
                        <a:rPr sz="700" b="1" dirty="0">
                          <a:solidFill>
                            <a:srgbClr val="231F20"/>
                          </a:solidFill>
                          <a:latin typeface="Arial"/>
                          <a:cs typeface="Arial"/>
                        </a:rPr>
                        <a:t>A</a:t>
                      </a:r>
                      <a:endParaRPr sz="700" dirty="0">
                        <a:latin typeface="Arial"/>
                        <a:cs typeface="Arial"/>
                      </a:endParaRPr>
                    </a:p>
                  </a:txBody>
                  <a:tcPr marL="0" marR="0" marT="32762" marB="32762" anchor="ctr">
                    <a:lnL w="22085">
                      <a:solidFill>
                        <a:srgbClr val="231F20"/>
                      </a:solidFill>
                      <a:prstDash val="soli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3180" algn="ctr">
                        <a:lnSpc>
                          <a:spcPct val="100000"/>
                        </a:lnSpc>
                      </a:pPr>
                      <a:r>
                        <a:rPr lang="en-US" sz="700" spc="10" dirty="0">
                          <a:solidFill>
                            <a:srgbClr val="231F20"/>
                          </a:solidFill>
                          <a:latin typeface="Arial"/>
                          <a:cs typeface="Arial"/>
                        </a:rPr>
                        <a:t>156-164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3180" algn="ctr">
                        <a:lnSpc>
                          <a:spcPct val="100000"/>
                        </a:lnSpc>
                      </a:pPr>
                      <a:r>
                        <a:rPr sz="700" spc="10" dirty="0">
                          <a:solidFill>
                            <a:srgbClr val="231F20"/>
                          </a:solidFill>
                          <a:latin typeface="Arial"/>
                          <a:cs typeface="Arial"/>
                        </a:rPr>
                        <a:t>164-172</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1910" algn="ctr">
                        <a:lnSpc>
                          <a:spcPct val="100000"/>
                        </a:lnSpc>
                      </a:pPr>
                      <a:r>
                        <a:rPr sz="700" spc="10" dirty="0">
                          <a:solidFill>
                            <a:srgbClr val="231F20"/>
                          </a:solidFill>
                          <a:latin typeface="Arial"/>
                          <a:cs typeface="Arial"/>
                        </a:rPr>
                        <a:t>172-180</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3180" algn="ctr">
                        <a:lnSpc>
                          <a:spcPct val="100000"/>
                        </a:lnSpc>
                      </a:pPr>
                      <a:r>
                        <a:rPr sz="700" spc="10" dirty="0">
                          <a:solidFill>
                            <a:srgbClr val="231F20"/>
                          </a:solidFill>
                          <a:latin typeface="Arial"/>
                          <a:cs typeface="Arial"/>
                        </a:rPr>
                        <a:t>180-188</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a:solidFill>
                        <a:srgbClr val="231F20"/>
                      </a:solidFill>
                      <a:prstDash val="solid"/>
                    </a:lnB>
                  </a:tcPr>
                </a:tc>
                <a:tc>
                  <a:txBody>
                    <a:bodyPr/>
                    <a:lstStyle/>
                    <a:p>
                      <a:pPr marL="42545" algn="ctr">
                        <a:lnSpc>
                          <a:spcPct val="100000"/>
                        </a:lnSpc>
                      </a:pPr>
                      <a:r>
                        <a:rPr sz="700" spc="10" dirty="0">
                          <a:solidFill>
                            <a:srgbClr val="231F20"/>
                          </a:solidFill>
                          <a:latin typeface="Arial"/>
                          <a:cs typeface="Arial"/>
                        </a:rPr>
                        <a:t>188-196</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5720" algn="ctr">
                        <a:lnSpc>
                          <a:spcPct val="100000"/>
                        </a:lnSpc>
                      </a:pPr>
                      <a:r>
                        <a:rPr sz="700" spc="10" dirty="0">
                          <a:solidFill>
                            <a:srgbClr val="231F20"/>
                          </a:solidFill>
                          <a:latin typeface="Arial"/>
                          <a:cs typeface="Arial"/>
                        </a:rPr>
                        <a:t>196-204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45720" algn="ctr">
                        <a:lnSpc>
                          <a:spcPct val="100000"/>
                        </a:lnSpc>
                      </a:pPr>
                      <a:r>
                        <a:rPr sz="700" spc="10" dirty="0">
                          <a:solidFill>
                            <a:srgbClr val="231F20"/>
                          </a:solidFill>
                          <a:latin typeface="Arial"/>
                          <a:cs typeface="Arial"/>
                        </a:rPr>
                        <a:t>196-204</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2"/>
                  </a:ext>
                </a:extLst>
              </a:tr>
              <a:tr h="176477">
                <a:tc>
                  <a:txBody>
                    <a:bodyPr/>
                    <a:lstStyle/>
                    <a:p>
                      <a:pPr marL="39688" indent="0" algn="ctr">
                        <a:lnSpc>
                          <a:spcPct val="100000"/>
                        </a:lnSpc>
                      </a:pPr>
                      <a:r>
                        <a:rPr sz="700" b="1" dirty="0">
                          <a:solidFill>
                            <a:srgbClr val="231F20"/>
                          </a:solidFill>
                          <a:latin typeface="Arial"/>
                          <a:cs typeface="Arial"/>
                        </a:rPr>
                        <a:t>B</a:t>
                      </a:r>
                      <a:endParaRPr sz="700" dirty="0">
                        <a:latin typeface="Arial"/>
                        <a:cs typeface="Arial"/>
                      </a:endParaRPr>
                    </a:p>
                  </a:txBody>
                  <a:tcPr marL="0" marR="0" marT="32762" marB="32762" anchor="ctr">
                    <a:lnL w="22085">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marL="68580" algn="ctr">
                        <a:lnSpc>
                          <a:spcPct val="100000"/>
                        </a:lnSpc>
                      </a:pPr>
                      <a:r>
                        <a:rPr lang="en-US" sz="700" spc="10" dirty="0">
                          <a:solidFill>
                            <a:srgbClr val="231F20"/>
                          </a:solidFill>
                          <a:latin typeface="Arial"/>
                          <a:cs typeface="Arial"/>
                        </a:rPr>
                        <a:t>86-93</a:t>
                      </a:r>
                      <a:endParaRPr sz="700" dirty="0">
                        <a:latin typeface="Arial"/>
                        <a:cs typeface="Arial"/>
                      </a:endParaRPr>
                    </a:p>
                  </a:txBody>
                  <a:tcPr marL="32689" marR="32689" marT="32762" marB="32762" anchor="ctr">
                    <a:lnL w="12700">
                      <a:solidFill>
                        <a:srgbClr val="231F20"/>
                      </a:solidFill>
                      <a:prstDash val="solid"/>
                    </a:lnL>
                    <a:lnR w="12700" cap="flat" cmpd="sng" algn="ctr">
                      <a:solidFill>
                        <a:srgbClr val="231F20"/>
                      </a:solidFill>
                      <a:prstDash val="solid"/>
                      <a:round/>
                      <a:headEnd type="none" w="med" len="med"/>
                      <a:tailEnd type="none" w="med" len="med"/>
                    </a:lnR>
                    <a:lnT w="12700">
                      <a:solidFill>
                        <a:srgbClr val="231F20"/>
                      </a:solidFill>
                      <a:prstDash val="solid"/>
                    </a:lnT>
                    <a:lnB w="22085">
                      <a:solidFill>
                        <a:srgbClr val="231F20"/>
                      </a:solidFill>
                      <a:prstDash val="solid"/>
                    </a:lnB>
                  </a:tcPr>
                </a:tc>
                <a:tc>
                  <a:txBody>
                    <a:bodyPr/>
                    <a:lstStyle/>
                    <a:p>
                      <a:pPr marL="68580" algn="ctr">
                        <a:lnSpc>
                          <a:spcPct val="100000"/>
                        </a:lnSpc>
                      </a:pPr>
                      <a:r>
                        <a:rPr lang="en-GB" sz="700" spc="10" dirty="0">
                          <a:solidFill>
                            <a:srgbClr val="231F20"/>
                          </a:solidFill>
                          <a:latin typeface="Arial"/>
                          <a:cs typeface="Arial"/>
                        </a:rPr>
                        <a:t>94-101</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1910" algn="ctr">
                        <a:lnSpc>
                          <a:spcPct val="100000"/>
                        </a:lnSpc>
                      </a:pPr>
                      <a:r>
                        <a:rPr lang="en-GB" sz="700" spc="10" dirty="0">
                          <a:solidFill>
                            <a:srgbClr val="231F20"/>
                          </a:solidFill>
                          <a:latin typeface="Arial"/>
                          <a:cs typeface="Arial"/>
                        </a:rPr>
                        <a:t>102-109</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3180" algn="ctr">
                        <a:lnSpc>
                          <a:spcPct val="100000"/>
                        </a:lnSpc>
                      </a:pPr>
                      <a:r>
                        <a:rPr lang="en-GB" sz="700" spc="10" dirty="0">
                          <a:solidFill>
                            <a:srgbClr val="231F20"/>
                          </a:solidFill>
                          <a:latin typeface="Arial"/>
                          <a:cs typeface="Arial"/>
                        </a:rPr>
                        <a:t>110-117</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a:solidFill>
                        <a:srgbClr val="231F20"/>
                      </a:solidFill>
                      <a:prstDash val="solid"/>
                    </a:lnT>
                    <a:lnB w="22085">
                      <a:solidFill>
                        <a:srgbClr val="231F20"/>
                      </a:solidFill>
                      <a:prstDash val="solid"/>
                    </a:lnB>
                  </a:tcPr>
                </a:tc>
                <a:tc>
                  <a:txBody>
                    <a:bodyPr/>
                    <a:lstStyle/>
                    <a:p>
                      <a:pPr marL="42545" algn="ctr">
                        <a:lnSpc>
                          <a:spcPct val="100000"/>
                        </a:lnSpc>
                      </a:pPr>
                      <a:r>
                        <a:rPr lang="en-GB" sz="700" spc="10" dirty="0">
                          <a:solidFill>
                            <a:srgbClr val="231F20"/>
                          </a:solidFill>
                          <a:latin typeface="Arial"/>
                          <a:cs typeface="Arial"/>
                        </a:rPr>
                        <a:t>118-125</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5720" algn="ctr">
                        <a:lnSpc>
                          <a:spcPct val="100000"/>
                        </a:lnSpc>
                      </a:pPr>
                      <a:r>
                        <a:rPr lang="en-GB" sz="700" spc="10" dirty="0">
                          <a:solidFill>
                            <a:srgbClr val="231F20"/>
                          </a:solidFill>
                          <a:latin typeface="Arial"/>
                          <a:cs typeface="Arial"/>
                        </a:rPr>
                        <a:t>125-133</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22085">
                      <a:solidFill>
                        <a:srgbClr val="231F20"/>
                      </a:solidFill>
                      <a:prstDash val="solid"/>
                    </a:lnB>
                  </a:tcPr>
                </a:tc>
                <a:tc>
                  <a:txBody>
                    <a:bodyPr/>
                    <a:lstStyle/>
                    <a:p>
                      <a:pPr marL="45720" algn="ctr">
                        <a:lnSpc>
                          <a:spcPct val="100000"/>
                        </a:lnSpc>
                      </a:pPr>
                      <a:r>
                        <a:rPr lang="en-GB" sz="700" spc="10" dirty="0">
                          <a:solidFill>
                            <a:srgbClr val="231F20"/>
                          </a:solidFill>
                          <a:latin typeface="Arial"/>
                          <a:cs typeface="Arial"/>
                        </a:rPr>
                        <a:t>134-141</a:t>
                      </a:r>
                      <a:endParaRPr sz="700" dirty="0">
                        <a:latin typeface="Arial"/>
                        <a:cs typeface="Arial"/>
                      </a:endParaRPr>
                    </a:p>
                  </a:txBody>
                  <a:tcPr marL="32689" marR="32689" marT="32762" marB="32762" anchor="ctr">
                    <a:lnL w="12700" cap="flat" cmpd="sng" algn="ctr">
                      <a:solidFill>
                        <a:srgbClr val="231F20"/>
                      </a:solidFill>
                      <a:prstDash val="solid"/>
                      <a:round/>
                      <a:headEnd type="none" w="med" len="med"/>
                      <a:tailEnd type="none" w="med" len="med"/>
                    </a:lnL>
                    <a:lnR w="12700">
                      <a:solidFill>
                        <a:srgbClr val="231F20"/>
                      </a:solidFill>
                      <a:prstDash val="solid"/>
                    </a:lnR>
                    <a:lnT w="12700" cap="flat" cmpd="sng" algn="ctr">
                      <a:solidFill>
                        <a:srgbClr val="231F20"/>
                      </a:solidFill>
                      <a:prstDash val="solid"/>
                      <a:round/>
                      <a:headEnd type="none" w="med" len="med"/>
                      <a:tailEnd type="none" w="med" len="med"/>
                    </a:lnT>
                    <a:lnB w="22085">
                      <a:solidFill>
                        <a:srgbClr val="231F20"/>
                      </a:solidFill>
                      <a:prstDash val="solid"/>
                    </a:lnB>
                  </a:tcPr>
                </a:tc>
                <a:extLst>
                  <a:ext uri="{0D108BD9-81ED-4DB2-BD59-A6C34878D82A}">
                    <a16:rowId xmlns:a16="http://schemas.microsoft.com/office/drawing/2014/main" val="10003"/>
                  </a:ext>
                </a:extLst>
              </a:tr>
            </a:tbl>
          </a:graphicData>
        </a:graphic>
      </p:graphicFrame>
      <p:sp>
        <p:nvSpPr>
          <p:cNvPr id="29" name="object 29">
            <a:extLst>
              <a:ext uri="{FF2B5EF4-FFF2-40B4-BE49-F238E27FC236}">
                <a16:creationId xmlns:a16="http://schemas.microsoft.com/office/drawing/2014/main" id="{9384561B-DC58-4E99-8689-E1E9AABDA530}"/>
              </a:ext>
            </a:extLst>
          </p:cNvPr>
          <p:cNvSpPr/>
          <p:nvPr/>
        </p:nvSpPr>
        <p:spPr>
          <a:xfrm>
            <a:off x="5391150" y="8863013"/>
            <a:ext cx="785813" cy="173037"/>
          </a:xfrm>
          <a:custGeom>
            <a:avLst/>
            <a:gdLst/>
            <a:ahLst/>
            <a:cxnLst/>
            <a:rect l="l" t="t" r="r" b="b"/>
            <a:pathLst>
              <a:path w="866521" h="190182">
                <a:moveTo>
                  <a:pt x="866521" y="190182"/>
                </a:moveTo>
                <a:lnTo>
                  <a:pt x="0" y="190182"/>
                </a:lnTo>
                <a:lnTo>
                  <a:pt x="0" y="0"/>
                </a:lnTo>
                <a:lnTo>
                  <a:pt x="866521" y="0"/>
                </a:lnTo>
                <a:lnTo>
                  <a:pt x="866521" y="190182"/>
                </a:lnTo>
                <a:close/>
              </a:path>
            </a:pathLst>
          </a:custGeom>
          <a:ln w="12700">
            <a:solidFill>
              <a:srgbClr val="231F20"/>
            </a:solidFill>
          </a:ln>
        </p:spPr>
        <p:txBody>
          <a:bodyPr lIns="0" tIns="0" rIns="0" bIns="0"/>
          <a:lstStyle/>
          <a:p>
            <a:pPr algn="ctr">
              <a:defRPr/>
            </a:pPr>
            <a:r>
              <a:rPr lang="fr-FR" sz="1089" spc="23" dirty="0">
                <a:solidFill>
                  <a:srgbClr val="231F20"/>
                </a:solidFill>
                <a:latin typeface="Arial"/>
                <a:cs typeface="Arial"/>
              </a:rPr>
              <a:t>Ma</a:t>
            </a:r>
            <a:r>
              <a:rPr lang="fr-FR" sz="1089" spc="9" dirty="0">
                <a:solidFill>
                  <a:srgbClr val="231F20"/>
                </a:solidFill>
                <a:latin typeface="Arial"/>
                <a:cs typeface="Arial"/>
              </a:rPr>
              <a:t>x</a:t>
            </a:r>
            <a:r>
              <a:rPr lang="fr-FR" sz="1089" spc="27" dirty="0">
                <a:solidFill>
                  <a:srgbClr val="231F20"/>
                </a:solidFill>
                <a:latin typeface="Arial"/>
                <a:cs typeface="Arial"/>
              </a:rPr>
              <a:t> </a:t>
            </a:r>
            <a:r>
              <a:rPr lang="fr-FR" sz="1089" spc="5" dirty="0">
                <a:solidFill>
                  <a:srgbClr val="231F20"/>
                </a:solidFill>
                <a:latin typeface="Arial"/>
                <a:cs typeface="Arial"/>
              </a:rPr>
              <a:t>:</a:t>
            </a:r>
            <a:r>
              <a:rPr lang="fr-FR" sz="1089" spc="27" dirty="0">
                <a:solidFill>
                  <a:srgbClr val="231F20"/>
                </a:solidFill>
                <a:latin typeface="Arial"/>
                <a:cs typeface="Arial"/>
              </a:rPr>
              <a:t> 20 </a:t>
            </a:r>
            <a:r>
              <a:rPr lang="fr-FR" sz="1089" spc="9" dirty="0">
                <a:solidFill>
                  <a:srgbClr val="231F20"/>
                </a:solidFill>
                <a:latin typeface="Arial"/>
                <a:cs typeface="Arial"/>
              </a:rPr>
              <a:t>x</a:t>
            </a:r>
            <a:endParaRPr lang="fr-FR" sz="1089" dirty="0">
              <a:latin typeface="Arial"/>
              <a:cs typeface="Arial"/>
            </a:endParaRPr>
          </a:p>
          <a:p>
            <a:pPr algn="ctr">
              <a:defRPr/>
            </a:pPr>
            <a:endParaRPr sz="1089" dirty="0"/>
          </a:p>
        </p:txBody>
      </p:sp>
      <p:sp>
        <p:nvSpPr>
          <p:cNvPr id="31" name="object 31">
            <a:extLst>
              <a:ext uri="{FF2B5EF4-FFF2-40B4-BE49-F238E27FC236}">
                <a16:creationId xmlns:a16="http://schemas.microsoft.com/office/drawing/2014/main" id="{09894768-3349-4644-8232-D0B05E67A228}"/>
              </a:ext>
            </a:extLst>
          </p:cNvPr>
          <p:cNvSpPr txBox="1"/>
          <p:nvPr/>
        </p:nvSpPr>
        <p:spPr>
          <a:xfrm>
            <a:off x="6010275" y="8139113"/>
            <a:ext cx="98425" cy="134937"/>
          </a:xfrm>
          <a:prstGeom prst="rect">
            <a:avLst/>
          </a:prstGeom>
        </p:spPr>
        <p:txBody>
          <a:bodyPr lIns="0" tIns="0" rIns="0" bIns="0"/>
          <a:lstStyle/>
          <a:p>
            <a:pPr marL="11527">
              <a:defRPr/>
            </a:pPr>
            <a:r>
              <a:rPr sz="817" b="1" dirty="0">
                <a:solidFill>
                  <a:srgbClr val="231F20"/>
                </a:solidFill>
                <a:latin typeface="Arial"/>
                <a:cs typeface="Arial"/>
              </a:rPr>
              <a:t>A</a:t>
            </a:r>
            <a:endParaRPr sz="817">
              <a:latin typeface="Arial"/>
              <a:cs typeface="Arial"/>
            </a:endParaRPr>
          </a:p>
        </p:txBody>
      </p:sp>
      <p:sp>
        <p:nvSpPr>
          <p:cNvPr id="32" name="object 32">
            <a:extLst>
              <a:ext uri="{FF2B5EF4-FFF2-40B4-BE49-F238E27FC236}">
                <a16:creationId xmlns:a16="http://schemas.microsoft.com/office/drawing/2014/main" id="{D9333899-F5B7-44CE-A6C2-D8952AAE1CCA}"/>
              </a:ext>
            </a:extLst>
          </p:cNvPr>
          <p:cNvSpPr txBox="1"/>
          <p:nvPr/>
        </p:nvSpPr>
        <p:spPr>
          <a:xfrm>
            <a:off x="5337175" y="8002588"/>
            <a:ext cx="96838" cy="134937"/>
          </a:xfrm>
          <a:prstGeom prst="rect">
            <a:avLst/>
          </a:prstGeom>
        </p:spPr>
        <p:txBody>
          <a:bodyPr lIns="0" tIns="0" rIns="0" bIns="0"/>
          <a:lstStyle/>
          <a:p>
            <a:pPr marL="11527">
              <a:defRPr/>
            </a:pPr>
            <a:r>
              <a:rPr sz="817" b="1" dirty="0">
                <a:solidFill>
                  <a:srgbClr val="231F20"/>
                </a:solidFill>
                <a:latin typeface="Arial"/>
                <a:cs typeface="Arial"/>
              </a:rPr>
              <a:t>B</a:t>
            </a:r>
            <a:endParaRPr sz="817">
              <a:latin typeface="Arial"/>
              <a:cs typeface="Arial"/>
            </a:endParaRPr>
          </a:p>
        </p:txBody>
      </p:sp>
      <p:sp>
        <p:nvSpPr>
          <p:cNvPr id="3138" name="object 45"/>
          <p:cNvSpPr txBox="1">
            <a:spLocks noChangeArrowheads="1"/>
          </p:cNvSpPr>
          <p:nvPr/>
        </p:nvSpPr>
        <p:spPr bwMode="auto">
          <a:xfrm>
            <a:off x="2781300" y="1995488"/>
            <a:ext cx="3844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6000"/>
              </a:lnSpc>
              <a:spcBef>
                <a:spcPct val="0"/>
              </a:spcBef>
              <a:buFontTx/>
              <a:buNone/>
            </a:pPr>
            <a:r>
              <a:rPr lang="en-US" altLang="en-US" sz="700">
                <a:solidFill>
                  <a:srgbClr val="231F20"/>
                </a:solidFill>
                <a:cs typeface="Arial" panose="020B0604020202020204" pitchFamily="34" charset="0"/>
              </a:rPr>
              <a:t>A </a:t>
            </a:r>
            <a:r>
              <a:rPr lang="en-US" altLang="en-US" sz="500">
                <a:solidFill>
                  <a:srgbClr val="231F20"/>
                </a:solidFill>
                <a:cs typeface="Arial" panose="020B0604020202020204" pitchFamily="34" charset="0"/>
              </a:rPr>
              <a:t>: matière de base ; Obermaterial ; Background material ; háttéranyag ; Materia de base ; material base ; Råmaterial ; basismateriaal ; Perusmateriaali; bæremateriale. materiał podstawowy. Alusmaterjal. основна материя светлоотразителна материя. material de bază. základní materiál. osnovna snov. základný materiál. </a:t>
            </a:r>
            <a:r>
              <a:rPr lang="el-GR" altLang="en-US" sz="500">
                <a:solidFill>
                  <a:srgbClr val="231F20"/>
                </a:solidFill>
                <a:cs typeface="Arial" panose="020B0604020202020204" pitchFamily="34" charset="0"/>
              </a:rPr>
              <a:t>βασικό υλικό.</a:t>
            </a:r>
            <a:r>
              <a:rPr lang="fr-FR" altLang="en-US" sz="500">
                <a:solidFill>
                  <a:srgbClr val="231F20"/>
                </a:solidFill>
                <a:cs typeface="Arial" panose="020B0604020202020204" pitchFamily="34" charset="0"/>
              </a:rPr>
              <a:t> </a:t>
            </a:r>
            <a:r>
              <a:rPr lang="az-Cyrl-AZ" altLang="en-US" sz="500">
                <a:solidFill>
                  <a:srgbClr val="231F20"/>
                </a:solidFill>
                <a:cs typeface="Arial" panose="020B0604020202020204" pitchFamily="34" charset="0"/>
              </a:rPr>
              <a:t>базовый материал</a:t>
            </a:r>
            <a:endParaRPr lang="el-GR" altLang="en-US" sz="500">
              <a:solidFill>
                <a:srgbClr val="231F20"/>
              </a:solidFill>
              <a:cs typeface="Arial" panose="020B0604020202020204" pitchFamily="34" charset="0"/>
            </a:endParaRPr>
          </a:p>
          <a:p>
            <a:pPr>
              <a:lnSpc>
                <a:spcPct val="96000"/>
              </a:lnSpc>
              <a:spcBef>
                <a:spcPct val="0"/>
              </a:spcBef>
              <a:buFontTx/>
              <a:buNone/>
            </a:pPr>
            <a:endParaRPr lang="en-US" altLang="en-US" sz="500">
              <a:cs typeface="Arial" panose="020B0604020202020204" pitchFamily="34" charset="0"/>
            </a:endParaRPr>
          </a:p>
        </p:txBody>
      </p:sp>
      <p:sp>
        <p:nvSpPr>
          <p:cNvPr id="46" name="object 46">
            <a:extLst>
              <a:ext uri="{FF2B5EF4-FFF2-40B4-BE49-F238E27FC236}">
                <a16:creationId xmlns:a16="http://schemas.microsoft.com/office/drawing/2014/main" id="{7E2E08DB-FC40-40C2-BCBC-C8D76CAFDF8D}"/>
              </a:ext>
            </a:extLst>
          </p:cNvPr>
          <p:cNvSpPr txBox="1"/>
          <p:nvPr/>
        </p:nvSpPr>
        <p:spPr>
          <a:xfrm>
            <a:off x="3087688" y="2179638"/>
            <a:ext cx="1682750" cy="93662"/>
          </a:xfrm>
          <a:prstGeom prst="rect">
            <a:avLst/>
          </a:prstGeom>
        </p:spPr>
        <p:txBody>
          <a:bodyPr lIns="0" tIns="0" rIns="0" bIns="0"/>
          <a:lstStyle/>
          <a:p>
            <a:pPr marL="11527">
              <a:defRPr/>
            </a:pPr>
            <a:endParaRPr sz="545" dirty="0">
              <a:latin typeface="Arial"/>
              <a:cs typeface="Arial"/>
            </a:endParaRPr>
          </a:p>
        </p:txBody>
      </p:sp>
      <p:sp>
        <p:nvSpPr>
          <p:cNvPr id="47" name="object 47">
            <a:extLst>
              <a:ext uri="{FF2B5EF4-FFF2-40B4-BE49-F238E27FC236}">
                <a16:creationId xmlns:a16="http://schemas.microsoft.com/office/drawing/2014/main" id="{26CB576C-5E88-4277-9DD9-E21D495AA98B}"/>
              </a:ext>
            </a:extLst>
          </p:cNvPr>
          <p:cNvSpPr txBox="1"/>
          <p:nvPr/>
        </p:nvSpPr>
        <p:spPr>
          <a:xfrm>
            <a:off x="5314950" y="2168525"/>
            <a:ext cx="598488" cy="107950"/>
          </a:xfrm>
          <a:prstGeom prst="rect">
            <a:avLst/>
          </a:prstGeom>
        </p:spPr>
        <p:txBody>
          <a:bodyPr lIns="0" tIns="0" rIns="0" bIns="0"/>
          <a:lstStyle/>
          <a:p>
            <a:pPr marL="11527">
              <a:defRPr/>
            </a:pPr>
            <a:endParaRPr sz="635" dirty="0">
              <a:latin typeface="Arial"/>
              <a:cs typeface="Arial"/>
            </a:endParaRPr>
          </a:p>
        </p:txBody>
      </p:sp>
      <p:sp>
        <p:nvSpPr>
          <p:cNvPr id="3141" name="object 48"/>
          <p:cNvSpPr>
            <a:spLocks noChangeArrowheads="1"/>
          </p:cNvSpPr>
          <p:nvPr/>
        </p:nvSpPr>
        <p:spPr bwMode="auto">
          <a:xfrm>
            <a:off x="5227638" y="2151063"/>
            <a:ext cx="265112" cy="100012"/>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42" name="object 49"/>
          <p:cNvSpPr txBox="1">
            <a:spLocks noChangeArrowheads="1"/>
          </p:cNvSpPr>
          <p:nvPr/>
        </p:nvSpPr>
        <p:spPr bwMode="auto">
          <a:xfrm>
            <a:off x="2781300" y="2352675"/>
            <a:ext cx="3844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tabLst>
                <a:tab pos="1360488" algn="l"/>
              </a:tabLst>
              <a:defRPr sz="3200">
                <a:solidFill>
                  <a:schemeClr val="tx1"/>
                </a:solidFill>
                <a:latin typeface="Arial" panose="020B0604020202020204" pitchFamily="34" charset="0"/>
              </a:defRPr>
            </a:lvl1pPr>
            <a:lvl2pPr marL="742950" indent="-285750">
              <a:spcBef>
                <a:spcPct val="20000"/>
              </a:spcBef>
              <a:buChar char="–"/>
              <a:tabLst>
                <a:tab pos="1360488" algn="l"/>
              </a:tabLst>
              <a:defRPr sz="2800">
                <a:solidFill>
                  <a:schemeClr val="tx1"/>
                </a:solidFill>
                <a:latin typeface="Arial" panose="020B0604020202020204" pitchFamily="34" charset="0"/>
              </a:defRPr>
            </a:lvl2pPr>
            <a:lvl3pPr marL="1143000" indent="-228600">
              <a:spcBef>
                <a:spcPct val="20000"/>
              </a:spcBef>
              <a:buChar char="•"/>
              <a:tabLst>
                <a:tab pos="1360488" algn="l"/>
              </a:tabLst>
              <a:defRPr sz="2400">
                <a:solidFill>
                  <a:schemeClr val="tx1"/>
                </a:solidFill>
                <a:latin typeface="Arial" panose="020B0604020202020204" pitchFamily="34" charset="0"/>
              </a:defRPr>
            </a:lvl3pPr>
            <a:lvl4pPr marL="1600200" indent="-228600">
              <a:spcBef>
                <a:spcPct val="20000"/>
              </a:spcBef>
              <a:buChar char="–"/>
              <a:tabLst>
                <a:tab pos="1360488" algn="l"/>
              </a:tabLst>
              <a:defRPr sz="2000">
                <a:solidFill>
                  <a:schemeClr val="tx1"/>
                </a:solidFill>
                <a:latin typeface="Arial" panose="020B0604020202020204" pitchFamily="34" charset="0"/>
              </a:defRPr>
            </a:lvl4pPr>
            <a:lvl5pPr marL="2057400" indent="-228600">
              <a:spcBef>
                <a:spcPct val="20000"/>
              </a:spcBef>
              <a:buChar char="»"/>
              <a:tabLst>
                <a:tab pos="136048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360488" algn="l"/>
              </a:tabLst>
              <a:defRPr sz="2000">
                <a:solidFill>
                  <a:schemeClr val="tx1"/>
                </a:solidFill>
                <a:latin typeface="Arial" panose="020B0604020202020204" pitchFamily="34" charset="0"/>
              </a:defRPr>
            </a:lvl9pPr>
          </a:lstStyle>
          <a:p>
            <a:pPr>
              <a:lnSpc>
                <a:spcPct val="99000"/>
              </a:lnSpc>
              <a:spcBef>
                <a:spcPct val="0"/>
              </a:spcBef>
              <a:buFontTx/>
              <a:buNone/>
            </a:pPr>
            <a:r>
              <a:rPr lang="en-US" altLang="en-US" sz="700">
                <a:solidFill>
                  <a:srgbClr val="231F20"/>
                </a:solidFill>
                <a:cs typeface="Arial" panose="020B0604020202020204" pitchFamily="34" charset="0"/>
              </a:rPr>
              <a:t>B </a:t>
            </a:r>
            <a:r>
              <a:rPr lang="en-US" altLang="en-US" sz="500">
                <a:solidFill>
                  <a:srgbClr val="231F20"/>
                </a:solidFill>
                <a:cs typeface="Arial" panose="020B0604020202020204" pitchFamily="34" charset="0"/>
              </a:rPr>
              <a:t>: matière rétroréfléchissante ; Reflexmaterial ; Retro reflective material ; fényvisszaverő alapanyag ; Materia retro reflectante ; material retro-reflector ; retro-reflektivt material ; reflecterend materiaal; Heijastava materiaali; retroreflekterende materiale. materiał odblaskowy. Helkurmaterjal. material retro-reflectorizant. materiál se zpětným odrazem. retroodsevna snov. materiál so spätným odrazom. αντανακλώμενο υλικό. светоотражающий материал</a:t>
            </a:r>
            <a:endParaRPr lang="en-US" altLang="en-US" sz="500">
              <a:cs typeface="Arial" panose="020B0604020202020204" pitchFamily="34" charset="0"/>
            </a:endParaRPr>
          </a:p>
        </p:txBody>
      </p:sp>
      <p:sp>
        <p:nvSpPr>
          <p:cNvPr id="3143" name="object 50"/>
          <p:cNvSpPr>
            <a:spLocks noChangeArrowheads="1"/>
          </p:cNvSpPr>
          <p:nvPr/>
        </p:nvSpPr>
        <p:spPr bwMode="auto">
          <a:xfrm>
            <a:off x="4321175" y="2622550"/>
            <a:ext cx="457200" cy="79375"/>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74" name="object 51">
            <a:extLst>
              <a:ext uri="{FF2B5EF4-FFF2-40B4-BE49-F238E27FC236}">
                <a16:creationId xmlns:a16="http://schemas.microsoft.com/office/drawing/2014/main" id="{897BB2A8-F65C-4922-8DBF-AD121D4B49EF}"/>
              </a:ext>
            </a:extLst>
          </p:cNvPr>
          <p:cNvSpPr txBox="1">
            <a:spLocks noChangeArrowheads="1"/>
          </p:cNvSpPr>
          <p:nvPr/>
        </p:nvSpPr>
        <p:spPr bwMode="auto">
          <a:xfrm>
            <a:off x="2781300" y="2747963"/>
            <a:ext cx="384492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1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8000"/>
              </a:lnSpc>
              <a:spcBef>
                <a:spcPct val="0"/>
              </a:spcBef>
              <a:buFontTx/>
              <a:buNone/>
              <a:defRPr/>
            </a:pPr>
            <a:r>
              <a:rPr lang="en-US" altLang="en-US" sz="700" dirty="0">
                <a:solidFill>
                  <a:srgbClr val="231F20"/>
                </a:solidFill>
                <a:cs typeface="Arial" panose="020B0604020202020204" pitchFamily="34" charset="0"/>
              </a:rPr>
              <a:t>C </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matière</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combinée</a:t>
            </a:r>
            <a:r>
              <a:rPr lang="en-US" altLang="en-US" sz="500" dirty="0">
                <a:solidFill>
                  <a:srgbClr val="231F20"/>
                </a:solidFill>
                <a:cs typeface="Arial" panose="020B0604020202020204" pitchFamily="34" charset="0"/>
              </a:rPr>
              <a:t> ; Material </a:t>
            </a:r>
            <a:r>
              <a:rPr lang="en-US" altLang="en-US" sz="500" dirty="0" err="1">
                <a:solidFill>
                  <a:srgbClr val="231F20"/>
                </a:solidFill>
                <a:cs typeface="Arial" panose="020B0604020202020204" pitchFamily="34" charset="0"/>
              </a:rPr>
              <a:t>mit</a:t>
            </a:r>
            <a:r>
              <a:rPr lang="en-US" altLang="en-US" sz="500" dirty="0">
                <a:solidFill>
                  <a:srgbClr val="231F20"/>
                </a:solidFill>
                <a:cs typeface="Arial" panose="020B0604020202020204" pitchFamily="34" charset="0"/>
              </a:rPr>
              <a:t> 2 </a:t>
            </a:r>
            <a:r>
              <a:rPr lang="en-US" altLang="en-US" sz="500" dirty="0" err="1">
                <a:solidFill>
                  <a:srgbClr val="231F20"/>
                </a:solidFill>
                <a:cs typeface="Arial" panose="020B0604020202020204" pitchFamily="34" charset="0"/>
              </a:rPr>
              <a:t>Stoffschichten</a:t>
            </a:r>
            <a:r>
              <a:rPr lang="en-US" altLang="en-US" sz="500" dirty="0">
                <a:solidFill>
                  <a:srgbClr val="231F20"/>
                </a:solidFill>
                <a:cs typeface="Arial" panose="020B0604020202020204" pitchFamily="34" charset="0"/>
              </a:rPr>
              <a:t> ; Combined material ; </a:t>
            </a:r>
            <a:r>
              <a:rPr lang="en-US" altLang="en-US" sz="500" dirty="0" err="1">
                <a:solidFill>
                  <a:srgbClr val="231F20"/>
                </a:solidFill>
                <a:cs typeface="Arial" panose="020B0604020202020204" pitchFamily="34" charset="0"/>
              </a:rPr>
              <a:t>kombinált</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tulajdonságú</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alapanyag</a:t>
            </a:r>
            <a:r>
              <a:rPr lang="en-US" altLang="en-US" sz="500" dirty="0">
                <a:solidFill>
                  <a:srgbClr val="231F20"/>
                </a:solidFill>
                <a:cs typeface="Arial" panose="020B0604020202020204" pitchFamily="34" charset="0"/>
              </a:rPr>
              <a:t> ; Materia </a:t>
            </a:r>
            <a:r>
              <a:rPr lang="en-US" altLang="en-US" sz="500" dirty="0" err="1">
                <a:solidFill>
                  <a:srgbClr val="231F20"/>
                </a:solidFill>
                <a:cs typeface="Arial" panose="020B0604020202020204" pitchFamily="34" charset="0"/>
              </a:rPr>
              <a:t>conjunta</a:t>
            </a:r>
            <a:r>
              <a:rPr lang="en-US" altLang="en-US" sz="500" dirty="0">
                <a:solidFill>
                  <a:srgbClr val="231F20"/>
                </a:solidFill>
                <a:cs typeface="Arial" panose="020B0604020202020204" pitchFamily="34" charset="0"/>
              </a:rPr>
              <a:t> ; material </a:t>
            </a:r>
            <a:r>
              <a:rPr lang="en-US" altLang="en-US" sz="500" dirty="0" err="1">
                <a:solidFill>
                  <a:srgbClr val="231F20"/>
                </a:solidFill>
                <a:cs typeface="Arial" panose="020B0604020202020204" pitchFamily="34" charset="0"/>
              </a:rPr>
              <a:t>combinado</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kombinerat</a:t>
            </a:r>
            <a:r>
              <a:rPr lang="en-US" altLang="en-US" sz="500" dirty="0">
                <a:solidFill>
                  <a:srgbClr val="231F20"/>
                </a:solidFill>
                <a:cs typeface="Arial" panose="020B0604020202020204" pitchFamily="34" charset="0"/>
              </a:rPr>
              <a:t> material ; </a:t>
            </a:r>
            <a:r>
              <a:rPr lang="en-US" altLang="en-US" sz="500" dirty="0" err="1">
                <a:solidFill>
                  <a:srgbClr val="231F20"/>
                </a:solidFill>
                <a:cs typeface="Arial" panose="020B0604020202020204" pitchFamily="34" charset="0"/>
              </a:rPr>
              <a:t>gecombineerd</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materiaal</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Yhdistetty</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materiaali</a:t>
            </a:r>
            <a:r>
              <a:rPr lang="en-US" altLang="en-US" sz="500" dirty="0">
                <a:solidFill>
                  <a:srgbClr val="231F20"/>
                </a:solidFill>
                <a:cs typeface="Arial" panose="020B0604020202020204" pitchFamily="34" charset="0"/>
              </a:rPr>
              <a:t> ;  </a:t>
            </a:r>
            <a:r>
              <a:rPr lang="en-US" altLang="en-US" sz="500" dirty="0" err="1">
                <a:solidFill>
                  <a:srgbClr val="231F20"/>
                </a:solidFill>
                <a:cs typeface="Arial" panose="020B0604020202020204" pitchFamily="34" charset="0"/>
              </a:rPr>
              <a:t>materiale</a:t>
            </a:r>
            <a:r>
              <a:rPr lang="en-US" altLang="en-US" sz="500" dirty="0">
                <a:solidFill>
                  <a:srgbClr val="231F20"/>
                </a:solidFill>
                <a:cs typeface="Arial" panose="020B0604020202020204" pitchFamily="34" charset="0"/>
              </a:rPr>
              <a:t> med </a:t>
            </a:r>
            <a:r>
              <a:rPr lang="en-US" altLang="en-US" sz="500" dirty="0" err="1">
                <a:solidFill>
                  <a:srgbClr val="231F20"/>
                </a:solidFill>
                <a:cs typeface="Arial" panose="020B0604020202020204" pitchFamily="34" charset="0"/>
              </a:rPr>
              <a:t>kombineret</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advarselsfunktion</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materiał</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kombinowany</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kombineeritud</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materjal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комбинирана</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материя</a:t>
            </a:r>
            <a:r>
              <a:rPr lang="en-US" altLang="en-US" sz="500" dirty="0">
                <a:solidFill>
                  <a:srgbClr val="231F20"/>
                </a:solidFill>
                <a:cs typeface="Arial" panose="020B0604020202020204" pitchFamily="34" charset="0"/>
              </a:rPr>
              <a:t>. Material </a:t>
            </a:r>
            <a:r>
              <a:rPr lang="en-US" altLang="en-US" sz="500" dirty="0" err="1">
                <a:solidFill>
                  <a:srgbClr val="231F20"/>
                </a:solidFill>
                <a:cs typeface="Arial" panose="020B0604020202020204" pitchFamily="34" charset="0"/>
              </a:rPr>
              <a:t>combinat</a:t>
            </a:r>
            <a:r>
              <a:rPr lang="en-US" altLang="en-US" sz="500" dirty="0">
                <a:solidFill>
                  <a:srgbClr val="231F20"/>
                </a:solidFill>
                <a:cs typeface="Arial" panose="020B0604020202020204" pitchFamily="34" charset="0"/>
              </a:rPr>
              <a:t>.</a:t>
            </a:r>
            <a:r>
              <a:rPr lang="el-GR" sz="400" spc="9" dirty="0">
                <a:solidFill>
                  <a:srgbClr val="231F20"/>
                </a:solidFill>
                <a:latin typeface="Arial"/>
                <a:cs typeface="Arial"/>
              </a:rPr>
              <a:t> συνδυασμένο</a:t>
            </a:r>
            <a:r>
              <a:rPr lang="el-GR" sz="400" spc="18" dirty="0">
                <a:solidFill>
                  <a:srgbClr val="231F20"/>
                </a:solidFill>
                <a:latin typeface="Arial"/>
                <a:cs typeface="Arial"/>
              </a:rPr>
              <a:t> </a:t>
            </a:r>
            <a:r>
              <a:rPr lang="el-GR" sz="400" spc="9" dirty="0">
                <a:solidFill>
                  <a:srgbClr val="231F20"/>
                </a:solidFill>
                <a:latin typeface="Arial"/>
                <a:cs typeface="Arial"/>
              </a:rPr>
              <a:t>υλικό</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kombinovaný</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materiál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kombinovaný</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materiál</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kombinirana</a:t>
            </a:r>
            <a:r>
              <a:rPr lang="en-US" altLang="en-US" sz="500" dirty="0">
                <a:solidFill>
                  <a:srgbClr val="231F20"/>
                </a:solidFill>
                <a:cs typeface="Arial" panose="020B0604020202020204" pitchFamily="34" charset="0"/>
              </a:rPr>
              <a:t> </a:t>
            </a:r>
            <a:r>
              <a:rPr lang="en-US" altLang="en-US" sz="500" dirty="0" err="1">
                <a:solidFill>
                  <a:srgbClr val="231F20"/>
                </a:solidFill>
                <a:cs typeface="Arial" panose="020B0604020202020204" pitchFamily="34" charset="0"/>
              </a:rPr>
              <a:t>snov</a:t>
            </a:r>
            <a:r>
              <a:rPr lang="en-US" altLang="en-US" sz="500" dirty="0">
                <a:solidFill>
                  <a:srgbClr val="231F20"/>
                </a:solidFill>
                <a:cs typeface="Arial" panose="020B0604020202020204" pitchFamily="34" charset="0"/>
              </a:rPr>
              <a:t>. </a:t>
            </a:r>
            <a:r>
              <a:rPr lang="az-Cyrl-AZ" altLang="en-US" sz="500" dirty="0">
                <a:solidFill>
                  <a:srgbClr val="231F20"/>
                </a:solidFill>
                <a:cs typeface="Arial" panose="020B0604020202020204" pitchFamily="34" charset="0"/>
              </a:rPr>
              <a:t>комбинированный материал</a:t>
            </a:r>
          </a:p>
        </p:txBody>
      </p:sp>
      <p:sp>
        <p:nvSpPr>
          <p:cNvPr id="53" name="object 53">
            <a:extLst>
              <a:ext uri="{FF2B5EF4-FFF2-40B4-BE49-F238E27FC236}">
                <a16:creationId xmlns:a16="http://schemas.microsoft.com/office/drawing/2014/main" id="{617B7566-5196-424A-BAEE-3305D7A53A68}"/>
              </a:ext>
            </a:extLst>
          </p:cNvPr>
          <p:cNvSpPr txBox="1"/>
          <p:nvPr/>
        </p:nvSpPr>
        <p:spPr>
          <a:xfrm>
            <a:off x="4851400" y="2941638"/>
            <a:ext cx="1025525" cy="280987"/>
          </a:xfrm>
          <a:prstGeom prst="rect">
            <a:avLst/>
          </a:prstGeom>
        </p:spPr>
        <p:txBody>
          <a:bodyPr lIns="0" tIns="0" rIns="0" bIns="0"/>
          <a:lstStyle/>
          <a:p>
            <a:pPr marL="11527">
              <a:defRPr/>
            </a:pPr>
            <a:endParaRPr sz="726" dirty="0">
              <a:latin typeface="Arial"/>
              <a:cs typeface="Arial"/>
            </a:endParaRPr>
          </a:p>
        </p:txBody>
      </p:sp>
      <p:sp>
        <p:nvSpPr>
          <p:cNvPr id="3146" name="object 54"/>
          <p:cNvSpPr>
            <a:spLocks noChangeArrowheads="1"/>
          </p:cNvSpPr>
          <p:nvPr/>
        </p:nvSpPr>
        <p:spPr bwMode="auto">
          <a:xfrm>
            <a:off x="4865688" y="3013075"/>
            <a:ext cx="382587" cy="103188"/>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47" name="object 55"/>
          <p:cNvSpPr>
            <a:spLocks/>
          </p:cNvSpPr>
          <p:nvPr/>
        </p:nvSpPr>
        <p:spPr bwMode="auto">
          <a:xfrm>
            <a:off x="2708275" y="1958975"/>
            <a:ext cx="3922713" cy="1214438"/>
          </a:xfrm>
          <a:custGeom>
            <a:avLst/>
            <a:gdLst>
              <a:gd name="T0" fmla="*/ 56722 w 5534634"/>
              <a:gd name="T1" fmla="*/ 540685 h 1242898"/>
              <a:gd name="T2" fmla="*/ 0 w 5534634"/>
              <a:gd name="T3" fmla="*/ 540685 h 1242898"/>
              <a:gd name="T4" fmla="*/ 0 w 5534634"/>
              <a:gd name="T5" fmla="*/ 0 h 1242898"/>
              <a:gd name="T6" fmla="*/ 56722 w 5534634"/>
              <a:gd name="T7" fmla="*/ 0 h 1242898"/>
              <a:gd name="T8" fmla="*/ 56722 w 5534634"/>
              <a:gd name="T9" fmla="*/ 540685 h 12428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34634" h="1242898">
                <a:moveTo>
                  <a:pt x="5534634" y="1242898"/>
                </a:moveTo>
                <a:lnTo>
                  <a:pt x="0" y="1242898"/>
                </a:lnTo>
                <a:lnTo>
                  <a:pt x="0" y="0"/>
                </a:lnTo>
                <a:lnTo>
                  <a:pt x="5534634" y="0"/>
                </a:lnTo>
                <a:lnTo>
                  <a:pt x="5534634" y="1242898"/>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sp>
        <p:nvSpPr>
          <p:cNvPr id="3148" name="object 56"/>
          <p:cNvSpPr txBox="1">
            <a:spLocks noChangeArrowheads="1"/>
          </p:cNvSpPr>
          <p:nvPr/>
        </p:nvSpPr>
        <p:spPr bwMode="auto">
          <a:xfrm>
            <a:off x="2490788" y="1228725"/>
            <a:ext cx="41068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58775" indent="-3492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thaiDist">
              <a:spcBef>
                <a:spcPct val="0"/>
              </a:spcBef>
              <a:buFontTx/>
              <a:buNone/>
            </a:pPr>
            <a:r>
              <a:rPr lang="en-US" altLang="en-US" sz="500">
                <a:solidFill>
                  <a:srgbClr val="231F20"/>
                </a:solidFill>
                <a:cs typeface="Arial" panose="020B0604020202020204" pitchFamily="34" charset="0"/>
              </a:rPr>
              <a:t>	X/3 : selon la surface de matière visible ; je nach  der Fläche des sichtbaren Materials; according to Area of visible material ; a jó láthatóságot biztosító alapanyag felülete szerint ; Según la superficie de materia visible ; De acordo com a superfície de material visível. Beroende på det synliga materialets yta. Afhankelijk van het zichtbare oppervlaktemateriaal; Riippuu näkyvän materiaalin pinnasta. Ifølge arealet af det synlige bæremateriale. W zależności od powierzchni widocznego materiału. Vastavalt helkurmaterjali pinnale. Според повърхността на видимата материя. Conform suprafeţei materialului vizibil. Podle plochy viditelného materiálu. Glede na površino vidne snovi. Podľa plochy viditeľného materiálu. Ανάλογα με την επιφάνεια του ορατού υλικού. площадь поверхности сигнальной ткани</a:t>
            </a:r>
            <a:endParaRPr lang="en-US" altLang="en-US" sz="500">
              <a:cs typeface="Arial" panose="020B0604020202020204" pitchFamily="34" charset="0"/>
            </a:endParaRPr>
          </a:p>
        </p:txBody>
      </p:sp>
      <p:sp>
        <p:nvSpPr>
          <p:cNvPr id="3149" name="object 57"/>
          <p:cNvSpPr>
            <a:spLocks noChangeArrowheads="1"/>
          </p:cNvSpPr>
          <p:nvPr/>
        </p:nvSpPr>
        <p:spPr bwMode="auto">
          <a:xfrm>
            <a:off x="3860800" y="1700213"/>
            <a:ext cx="733425" cy="80962"/>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150" name="object 58"/>
          <p:cNvSpPr>
            <a:spLocks/>
          </p:cNvSpPr>
          <p:nvPr/>
        </p:nvSpPr>
        <p:spPr bwMode="auto">
          <a:xfrm>
            <a:off x="2781300" y="1187450"/>
            <a:ext cx="3849688" cy="688975"/>
          </a:xfrm>
          <a:custGeom>
            <a:avLst/>
            <a:gdLst>
              <a:gd name="T0" fmla="*/ 52624 w 5534634"/>
              <a:gd name="T1" fmla="*/ 0 h 648474"/>
              <a:gd name="T2" fmla="*/ 0 w 5534634"/>
              <a:gd name="T3" fmla="*/ 0 h 648474"/>
              <a:gd name="T4" fmla="*/ 0 w 5534634"/>
              <a:gd name="T5" fmla="*/ 708456 h 648474"/>
              <a:gd name="T6" fmla="*/ 52624 w 5534634"/>
              <a:gd name="T7" fmla="*/ 708456 h 648474"/>
              <a:gd name="T8" fmla="*/ 52624 w 5534634"/>
              <a:gd name="T9" fmla="*/ 0 h 6484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34634" h="648474">
                <a:moveTo>
                  <a:pt x="5534634" y="0"/>
                </a:moveTo>
                <a:lnTo>
                  <a:pt x="0" y="0"/>
                </a:lnTo>
                <a:lnTo>
                  <a:pt x="0" y="648474"/>
                </a:lnTo>
                <a:lnTo>
                  <a:pt x="5534634" y="648474"/>
                </a:lnTo>
                <a:lnTo>
                  <a:pt x="5534634"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graphicFrame>
        <p:nvGraphicFramePr>
          <p:cNvPr id="44" name="object 44">
            <a:extLst>
              <a:ext uri="{FF2B5EF4-FFF2-40B4-BE49-F238E27FC236}">
                <a16:creationId xmlns:a16="http://schemas.microsoft.com/office/drawing/2014/main" id="{389CDAEC-7440-44B1-9AB7-19AF9D455090}"/>
              </a:ext>
            </a:extLst>
          </p:cNvPr>
          <p:cNvGraphicFramePr>
            <a:graphicFrameLocks noGrp="1"/>
          </p:cNvGraphicFramePr>
          <p:nvPr/>
        </p:nvGraphicFramePr>
        <p:xfrm>
          <a:off x="620713" y="2420938"/>
          <a:ext cx="1476375" cy="731837"/>
        </p:xfrm>
        <a:graphic>
          <a:graphicData uri="http://schemas.openxmlformats.org/drawingml/2006/table">
            <a:tbl>
              <a:tblPr firstRow="1" bandRow="1">
                <a:tableStyleId>{2D5ABB26-0587-4C30-8999-92F81FD0307C}</a:tableStyleId>
              </a:tblPr>
              <a:tblGrid>
                <a:gridCol w="226684">
                  <a:extLst>
                    <a:ext uri="{9D8B030D-6E8A-4147-A177-3AD203B41FA5}">
                      <a16:colId xmlns:a16="http://schemas.microsoft.com/office/drawing/2014/main" val="20000"/>
                    </a:ext>
                  </a:extLst>
                </a:gridCol>
                <a:gridCol w="419723">
                  <a:extLst>
                    <a:ext uri="{9D8B030D-6E8A-4147-A177-3AD203B41FA5}">
                      <a16:colId xmlns:a16="http://schemas.microsoft.com/office/drawing/2014/main" val="20001"/>
                    </a:ext>
                  </a:extLst>
                </a:gridCol>
                <a:gridCol w="414984">
                  <a:extLst>
                    <a:ext uri="{9D8B030D-6E8A-4147-A177-3AD203B41FA5}">
                      <a16:colId xmlns:a16="http://schemas.microsoft.com/office/drawing/2014/main" val="20002"/>
                    </a:ext>
                  </a:extLst>
                </a:gridCol>
                <a:gridCol w="414984">
                  <a:extLst>
                    <a:ext uri="{9D8B030D-6E8A-4147-A177-3AD203B41FA5}">
                      <a16:colId xmlns:a16="http://schemas.microsoft.com/office/drawing/2014/main" val="20003"/>
                    </a:ext>
                  </a:extLst>
                </a:gridCol>
              </a:tblGrid>
              <a:tr h="203711">
                <a:tc>
                  <a:txBody>
                    <a:bodyPr/>
                    <a:lstStyle/>
                    <a:p>
                      <a:pPr algn="ctr"/>
                      <a:endParaRPr sz="900" dirty="0">
                        <a:latin typeface="Arial"/>
                        <a:cs typeface="Arial"/>
                      </a:endParaRPr>
                    </a:p>
                  </a:txBody>
                  <a:tcPr marL="0" marR="0" marT="32681" marB="32681">
                    <a:lnL w="19049">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3</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2</a:t>
                      </a:r>
                      <a:endParaRPr sz="700">
                        <a:latin typeface="Arial"/>
                        <a:cs typeface="Arial"/>
                      </a:endParaRPr>
                    </a:p>
                  </a:txBody>
                  <a:tcPr marL="0" marR="0" marT="32681" marB="32681">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Class</a:t>
                      </a:r>
                      <a:r>
                        <a:rPr sz="700" spc="0" dirty="0">
                          <a:solidFill>
                            <a:srgbClr val="231F20"/>
                          </a:solidFill>
                          <a:latin typeface="Arial"/>
                          <a:cs typeface="Arial"/>
                        </a:rPr>
                        <a:t>e</a:t>
                      </a:r>
                      <a:r>
                        <a:rPr sz="700" spc="-25" dirty="0">
                          <a:solidFill>
                            <a:srgbClr val="231F20"/>
                          </a:solidFill>
                          <a:latin typeface="Arial"/>
                          <a:cs typeface="Arial"/>
                        </a:rPr>
                        <a:t> </a:t>
                      </a:r>
                      <a:r>
                        <a:rPr sz="700" spc="0" dirty="0">
                          <a:solidFill>
                            <a:srgbClr val="231F20"/>
                          </a:solidFill>
                          <a:latin typeface="Arial"/>
                          <a:cs typeface="Arial"/>
                        </a:rPr>
                        <a:t>1</a:t>
                      </a:r>
                      <a:endParaRPr sz="700">
                        <a:latin typeface="Arial"/>
                        <a:cs typeface="Arial"/>
                      </a:endParaRPr>
                    </a:p>
                  </a:txBody>
                  <a:tcPr marL="0" marR="0" marT="32681" marB="32681">
                    <a:lnL w="12700">
                      <a:solidFill>
                        <a:srgbClr val="231F20"/>
                      </a:solidFill>
                      <a:prstDash val="solid"/>
                    </a:lnL>
                    <a:lnR w="19049">
                      <a:solidFill>
                        <a:srgbClr val="231F20"/>
                      </a:solidFill>
                      <a:prstDash val="solid"/>
                    </a:lnR>
                    <a:lnT w="19049">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176042">
                <a:tc>
                  <a:txBody>
                    <a:bodyPr/>
                    <a:lstStyle/>
                    <a:p>
                      <a:pPr marL="8890" algn="ctr">
                        <a:lnSpc>
                          <a:spcPct val="100000"/>
                        </a:lnSpc>
                      </a:pPr>
                      <a:r>
                        <a:rPr sz="700" dirty="0">
                          <a:solidFill>
                            <a:srgbClr val="231F20"/>
                          </a:solidFill>
                          <a:latin typeface="Arial"/>
                          <a:cs typeface="Arial"/>
                        </a:rPr>
                        <a:t>A</a:t>
                      </a:r>
                      <a:endParaRPr sz="700">
                        <a:latin typeface="Arial"/>
                        <a:cs typeface="Arial"/>
                      </a:endParaRP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0.8</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0.5</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4</a:t>
                      </a:r>
                      <a:r>
                        <a:rPr sz="700" spc="-25" dirty="0">
                          <a:solidFill>
                            <a:srgbClr val="231F20"/>
                          </a:solidFill>
                          <a:latin typeface="Arial"/>
                          <a:cs typeface="Arial"/>
                        </a:rPr>
                        <a:t> </a:t>
                      </a:r>
                      <a:r>
                        <a:rPr sz="700" spc="-15" dirty="0">
                          <a:solidFill>
                            <a:srgbClr val="231F20"/>
                          </a:solidFill>
                          <a:latin typeface="Arial"/>
                          <a:cs typeface="Arial"/>
                        </a:rPr>
                        <a:t>m²</a:t>
                      </a:r>
                      <a:endParaRPr sz="700">
                        <a:latin typeface="Arial"/>
                        <a:cs typeface="Arial"/>
                      </a:endParaRP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r h="176042">
                <a:tc>
                  <a:txBody>
                    <a:bodyPr/>
                    <a:lstStyle/>
                    <a:p>
                      <a:pPr marL="8890" algn="ctr">
                        <a:lnSpc>
                          <a:spcPct val="100000"/>
                        </a:lnSpc>
                      </a:pPr>
                      <a:r>
                        <a:rPr sz="700" dirty="0">
                          <a:solidFill>
                            <a:srgbClr val="231F20"/>
                          </a:solidFill>
                          <a:latin typeface="Arial"/>
                          <a:cs typeface="Arial"/>
                        </a:rPr>
                        <a:t>B</a:t>
                      </a:r>
                      <a:endParaRPr sz="700">
                        <a:latin typeface="Arial"/>
                        <a:cs typeface="Arial"/>
                      </a:endParaRP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gn="ctr">
                        <a:lnSpc>
                          <a:spcPct val="100000"/>
                        </a:lnSpc>
                      </a:pPr>
                      <a:r>
                        <a:rPr sz="700" spc="-15" dirty="0">
                          <a:solidFill>
                            <a:srgbClr val="231F20"/>
                          </a:solidFill>
                          <a:latin typeface="Arial"/>
                          <a:cs typeface="Arial"/>
                        </a:rPr>
                        <a:t>0.2</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3</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gn="ctr">
                        <a:lnSpc>
                          <a:spcPct val="100000"/>
                        </a:lnSpc>
                      </a:pPr>
                      <a:r>
                        <a:rPr sz="700" spc="-15" dirty="0">
                          <a:solidFill>
                            <a:srgbClr val="231F20"/>
                          </a:solidFill>
                          <a:latin typeface="Arial"/>
                          <a:cs typeface="Arial"/>
                        </a:rPr>
                        <a:t>0.1</a:t>
                      </a:r>
                      <a:r>
                        <a:rPr sz="700" spc="0" dirty="0">
                          <a:solidFill>
                            <a:srgbClr val="231F20"/>
                          </a:solidFill>
                          <a:latin typeface="Arial"/>
                          <a:cs typeface="Arial"/>
                        </a:rPr>
                        <a:t>0</a:t>
                      </a:r>
                      <a:r>
                        <a:rPr sz="700" spc="-25" dirty="0">
                          <a:solidFill>
                            <a:srgbClr val="231F20"/>
                          </a:solidFill>
                          <a:latin typeface="Arial"/>
                          <a:cs typeface="Arial"/>
                        </a:rPr>
                        <a:t> </a:t>
                      </a:r>
                      <a:r>
                        <a:rPr sz="700" spc="-15" dirty="0">
                          <a:solidFill>
                            <a:srgbClr val="231F20"/>
                          </a:solidFill>
                          <a:latin typeface="Arial"/>
                          <a:cs typeface="Arial"/>
                        </a:rPr>
                        <a:t>m²</a:t>
                      </a:r>
                      <a:endParaRPr sz="700" dirty="0">
                        <a:latin typeface="Arial"/>
                        <a:cs typeface="Arial"/>
                      </a:endParaRP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2"/>
                  </a:ext>
                </a:extLst>
              </a:tr>
              <a:tr h="176042">
                <a:tc>
                  <a:txBody>
                    <a:bodyPr/>
                    <a:lstStyle/>
                    <a:p>
                      <a:pPr marL="8890" algn="ctr">
                        <a:lnSpc>
                          <a:spcPct val="100000"/>
                        </a:lnSpc>
                      </a:pPr>
                      <a:r>
                        <a:rPr sz="700" dirty="0">
                          <a:solidFill>
                            <a:srgbClr val="231F20"/>
                          </a:solidFill>
                          <a:latin typeface="Arial"/>
                          <a:ea typeface="+mn-ea"/>
                          <a:cs typeface="Arial"/>
                        </a:rPr>
                        <a:t>C</a:t>
                      </a:r>
                    </a:p>
                  </a:txBody>
                  <a:tcPr marL="0" marR="0" marT="32681" marB="32681">
                    <a:lnL w="19049">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a:t>
                      </a:r>
                      <a:endParaRPr sz="700">
                        <a:solidFill>
                          <a:srgbClr val="231F20"/>
                        </a:solidFill>
                        <a:latin typeface="Arial"/>
                        <a:ea typeface="+mn-ea"/>
                        <a:cs typeface="Arial"/>
                      </a:endParaRP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a:t>
                      </a:r>
                    </a:p>
                  </a:txBody>
                  <a:tcPr marL="0" marR="0" marT="32681" marB="32681">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8890" algn="ctr">
                        <a:lnSpc>
                          <a:spcPct val="100000"/>
                        </a:lnSpc>
                      </a:pPr>
                      <a:r>
                        <a:rPr sz="700" dirty="0">
                          <a:solidFill>
                            <a:srgbClr val="231F20"/>
                          </a:solidFill>
                          <a:latin typeface="Arial"/>
                          <a:ea typeface="+mn-ea"/>
                          <a:cs typeface="Arial"/>
                        </a:rPr>
                        <a:t>0.20 m²</a:t>
                      </a:r>
                    </a:p>
                  </a:txBody>
                  <a:tcPr marL="0" marR="0" marT="32681" marB="32681">
                    <a:lnL w="12700">
                      <a:solidFill>
                        <a:srgbClr val="231F20"/>
                      </a:solidFill>
                      <a:prstDash val="solid"/>
                    </a:lnL>
                    <a:lnR w="19049">
                      <a:solidFill>
                        <a:srgbClr val="231F20"/>
                      </a:solidFill>
                      <a:prstDash val="solid"/>
                    </a:lnR>
                    <a:lnT w="12700">
                      <a:solidFill>
                        <a:srgbClr val="231F20"/>
                      </a:solidFill>
                      <a:prstDash val="solid"/>
                    </a:lnT>
                    <a:lnB w="19049">
                      <a:solidFill>
                        <a:srgbClr val="231F20"/>
                      </a:solidFill>
                      <a:prstDash val="solid"/>
                    </a:lnB>
                  </a:tcPr>
                </a:tc>
                <a:extLst>
                  <a:ext uri="{0D108BD9-81ED-4DB2-BD59-A6C34878D82A}">
                    <a16:rowId xmlns:a16="http://schemas.microsoft.com/office/drawing/2014/main" val="10003"/>
                  </a:ext>
                </a:extLst>
              </a:tr>
            </a:tbl>
          </a:graphicData>
        </a:graphic>
      </p:graphicFrame>
      <p:sp>
        <p:nvSpPr>
          <p:cNvPr id="62" name="Rectangle 130">
            <a:extLst>
              <a:ext uri="{FF2B5EF4-FFF2-40B4-BE49-F238E27FC236}">
                <a16:creationId xmlns:a16="http://schemas.microsoft.com/office/drawing/2014/main" id="{8D9379A0-C184-4F1B-950E-158E4B843990}"/>
              </a:ext>
            </a:extLst>
          </p:cNvPr>
          <p:cNvSpPr>
            <a:spLocks noChangeArrowheads="1"/>
          </p:cNvSpPr>
          <p:nvPr/>
        </p:nvSpPr>
        <p:spPr bwMode="auto">
          <a:xfrm>
            <a:off x="268288" y="3368675"/>
            <a:ext cx="6381750" cy="957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a:t>Matériaux </a:t>
            </a:r>
            <a:r>
              <a:rPr lang="fr-FR" altLang="fr-FR" sz="635" dirty="0"/>
              <a:t>:  </a:t>
            </a:r>
            <a:r>
              <a:rPr lang="fr-FR" altLang="fr-FR" sz="600" dirty="0"/>
              <a:t>100% polyester </a:t>
            </a:r>
            <a:endParaRPr lang="fr-FR" altLang="fr-FR" sz="635" dirty="0"/>
          </a:p>
          <a:p>
            <a:pPr eaLnBrk="1" hangingPunct="1">
              <a:spcBef>
                <a:spcPct val="0"/>
              </a:spcBef>
              <a:buFontTx/>
              <a:buNone/>
              <a:defRPr/>
            </a:pPr>
            <a:r>
              <a:rPr lang="fr-FR" altLang="fr-FR" sz="635" u="sng" dirty="0"/>
              <a:t>Limites d’ utilisations :</a:t>
            </a:r>
            <a:r>
              <a:rPr lang="fr-FR" altLang="fr-FR" sz="635" dirty="0"/>
              <a:t> Ce vêtement est un vêtement haute visibilité. Doit toujours être porté fermé et non couvert par d’autres vêtements. Afin d’assurer une </a:t>
            </a:r>
          </a:p>
          <a:p>
            <a:pPr eaLnBrk="1" hangingPunct="1">
              <a:spcBef>
                <a:spcPct val="0"/>
              </a:spcBef>
              <a:buFontTx/>
              <a:buNone/>
              <a:defRPr/>
            </a:pPr>
            <a:r>
              <a:rPr lang="fr-FR" altLang="fr-FR" sz="635" dirty="0"/>
              <a:t>visibilité optimale, le vêtement doit être propre et une comparaison avec un vêtement neuf réalisé chaque année. </a:t>
            </a:r>
            <a:r>
              <a:rPr lang="fr-FR" altLang="fr-FR" sz="635" u="sng" dirty="0"/>
              <a:t>Stockage et transport :</a:t>
            </a:r>
            <a:r>
              <a:rPr lang="fr-FR" altLang="fr-FR" sz="635"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635" u="sng" dirty="0"/>
              <a:t>REPARATION</a:t>
            </a:r>
            <a:r>
              <a:rPr lang="en-GB" altLang="fr-FR" sz="635" dirty="0"/>
              <a:t> – Si le </a:t>
            </a:r>
            <a:r>
              <a:rPr lang="fr-FR" altLang="fr-FR" sz="635" dirty="0"/>
              <a:t>produit</a:t>
            </a:r>
            <a:r>
              <a:rPr lang="en-GB" altLang="fr-FR" sz="635" dirty="0"/>
              <a:t> </a:t>
            </a:r>
            <a:r>
              <a:rPr lang="fr-FR" altLang="fr-FR" sz="635"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r>
              <a:rPr lang="fr-FR" altLang="fr-FR" sz="600" dirty="0"/>
              <a:t>Le marquage CE de cet équipement signifie que toutes les spécifications du règlement européen 2016/425 ont été respectées. </a:t>
            </a:r>
            <a:r>
              <a:rPr lang="fr-FR" altLang="fr-FR" sz="600" dirty="0">
                <a:cs typeface="Times New Roman" panose="02020603050405020304" pitchFamily="18" charset="0"/>
              </a:rPr>
              <a:t>La déclaration de conformité et disponible sur le site internet : voir **.</a:t>
            </a:r>
            <a:endParaRPr lang="fr-FR" altLang="fr-FR" sz="635" dirty="0">
              <a:solidFill>
                <a:srgbClr val="FF0000"/>
              </a:solidFill>
            </a:endParaRPr>
          </a:p>
        </p:txBody>
      </p:sp>
      <p:sp>
        <p:nvSpPr>
          <p:cNvPr id="63" name="Rectangle 219">
            <a:extLst>
              <a:ext uri="{FF2B5EF4-FFF2-40B4-BE49-F238E27FC236}">
                <a16:creationId xmlns:a16="http://schemas.microsoft.com/office/drawing/2014/main" id="{5CFDFF0B-94CC-4C06-9C94-9FE712A4C56D}"/>
              </a:ext>
            </a:extLst>
          </p:cNvPr>
          <p:cNvSpPr>
            <a:spLocks noChangeArrowheads="1"/>
          </p:cNvSpPr>
          <p:nvPr/>
        </p:nvSpPr>
        <p:spPr bwMode="auto">
          <a:xfrm>
            <a:off x="258763" y="4327525"/>
            <a:ext cx="6378575" cy="903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err="1">
                <a:ea typeface="Calibri" panose="020F0502020204030204" pitchFamily="34" charset="0"/>
                <a:cs typeface="Times New Roman" panose="02020603050405020304" pitchFamily="18" charset="0"/>
              </a:rPr>
              <a:t>Materialen</a:t>
            </a:r>
            <a:r>
              <a:rPr lang="fr-FR" altLang="fr-FR" sz="635" u="sng" dirty="0">
                <a:ea typeface="Calibri" panose="020F0502020204030204" pitchFamily="34" charset="0"/>
                <a:cs typeface="Times New Roman" panose="02020603050405020304" pitchFamily="18" charset="0"/>
              </a:rPr>
              <a:t> </a:t>
            </a:r>
            <a:r>
              <a:rPr lang="fr-FR" altLang="fr-FR" sz="635" dirty="0">
                <a:ea typeface="Calibri" panose="020F0502020204030204" pitchFamily="34" charset="0"/>
                <a:cs typeface="Times New Roman" panose="02020603050405020304" pitchFamily="18" charset="0"/>
              </a:rPr>
              <a:t>: </a:t>
            </a:r>
            <a:r>
              <a:rPr lang="fr-FR" altLang="fr-FR" sz="600" u="sng" dirty="0">
                <a:ea typeface="Calibri" panose="020F0502020204030204" pitchFamily="34" charset="0"/>
                <a:cs typeface="Times New Roman" panose="02020603050405020304" pitchFamily="18" charset="0"/>
              </a:rPr>
              <a:t>100% polyester</a:t>
            </a:r>
          </a:p>
          <a:p>
            <a:pPr eaLnBrk="1" hangingPunct="1">
              <a:spcBef>
                <a:spcPct val="0"/>
              </a:spcBef>
              <a:buFontTx/>
              <a:buNone/>
              <a:defRPr/>
            </a:pPr>
            <a:r>
              <a:rPr lang="fr-FR" altLang="fr-FR" sz="635" u="sng" dirty="0" err="1">
                <a:solidFill>
                  <a:srgbClr val="000000"/>
                </a:solidFill>
                <a:ea typeface="Calibri" panose="020F0502020204030204" pitchFamily="34" charset="0"/>
                <a:cs typeface="Times New Roman" panose="02020603050405020304" pitchFamily="18" charset="0"/>
              </a:rPr>
              <a:t>Benutzungsbeschränkungen</a:t>
            </a:r>
            <a:r>
              <a:rPr lang="fr-FR" altLang="fr-FR" sz="635" u="sng" dirty="0">
                <a:solidFill>
                  <a:srgbClr val="000000"/>
                </a:solidFill>
                <a:ea typeface="Calibri" panose="020F0502020204030204" pitchFamily="34" charset="0"/>
                <a:cs typeface="Times New Roman" panose="02020603050405020304" pitchFamily="18" charset="0"/>
              </a:rPr>
              <a:t> :</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dieses</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Kleidungsstück</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gehört</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zur</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35" dirty="0" err="1">
                <a:solidFill>
                  <a:srgbClr val="000000"/>
                </a:solidFill>
                <a:ea typeface="Calibri" panose="020F0502020204030204" pitchFamily="34" charset="0"/>
                <a:cs typeface="Times New Roman" panose="02020603050405020304" pitchFamily="18" charset="0"/>
              </a:rPr>
              <a:t>Warnschutzbekleidung</a:t>
            </a:r>
            <a:r>
              <a:rPr lang="fr-FR" altLang="fr-FR" sz="635" dirty="0">
                <a:solidFill>
                  <a:srgbClr val="000000"/>
                </a:solidFill>
                <a:ea typeface="Calibri" panose="020F0502020204030204" pitchFamily="34" charset="0"/>
                <a:cs typeface="Times New Roman" panose="02020603050405020304" pitchFamily="18" charset="0"/>
              </a:rPr>
              <a:t>.</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Dieses Kleidungsstück  muss immer verschlossen getragen werden </a:t>
            </a:r>
          </a:p>
          <a:p>
            <a:pPr eaLnBrk="1" hangingPunct="1">
              <a:lnSpc>
                <a:spcPct val="80000"/>
              </a:lnSpc>
              <a:buFontTx/>
              <a:buNone/>
              <a:defRPr/>
            </a:pPr>
            <a:r>
              <a:rPr lang="de-DE" altLang="fr-FR" sz="635" dirty="0">
                <a:solidFill>
                  <a:srgbClr val="000000"/>
                </a:solidFill>
                <a:ea typeface="Calibri" panose="020F0502020204030204" pitchFamily="34" charset="0"/>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u="sng" dirty="0">
                <a:solidFill>
                  <a:srgbClr val="000000"/>
                </a:solidFill>
                <a:ea typeface="Calibri" panose="020F0502020204030204" pitchFamily="34" charset="0"/>
                <a:cs typeface="Times New Roman" panose="02020603050405020304" pitchFamily="18" charset="0"/>
              </a:rPr>
              <a:t>Lagerung und Transport :</a:t>
            </a:r>
            <a:r>
              <a:rPr lang="de-DE" altLang="fr-FR" sz="635"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635" u="sng" dirty="0">
                <a:solidFill>
                  <a:srgbClr val="000000"/>
                </a:solidFill>
                <a:ea typeface="Calibri" panose="020F0502020204030204" pitchFamily="34" charset="0"/>
                <a:cs typeface="Times New Roman" panose="02020603050405020304" pitchFamily="18" charset="0"/>
              </a:rPr>
              <a:t>Reparatur :</a:t>
            </a:r>
            <a:r>
              <a:rPr lang="de-DE" altLang="fr-FR" sz="635"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635" dirty="0" err="1">
                <a:solidFill>
                  <a:srgbClr val="000000"/>
                </a:solidFill>
                <a:ea typeface="Calibri" panose="020F0502020204030204" pitchFamily="34" charset="0"/>
                <a:cs typeface="Times New Roman" panose="02020603050405020304" pitchFamily="18" charset="0"/>
              </a:rPr>
              <a:t>gewähleisten</a:t>
            </a:r>
            <a:r>
              <a:rPr lang="de-DE" altLang="fr-FR" sz="635"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635" dirty="0" err="1">
                <a:solidFill>
                  <a:srgbClr val="000000"/>
                </a:solidFill>
                <a:ea typeface="Calibri" panose="020F0502020204030204" pitchFamily="34" charset="0"/>
                <a:cs typeface="Times New Roman" panose="02020603050405020304" pitchFamily="18" charset="0"/>
              </a:rPr>
              <a:t>ordnungsgemäss</a:t>
            </a:r>
            <a:r>
              <a:rPr lang="de-DE" altLang="fr-FR" sz="635" dirty="0">
                <a:solidFill>
                  <a:srgbClr val="000000"/>
                </a:solidFill>
                <a:ea typeface="Calibri" panose="020F0502020204030204" pitchFamily="34" charset="0"/>
                <a:cs typeface="Times New Roman" panose="02020603050405020304" pitchFamily="18" charset="0"/>
              </a:rPr>
              <a:t> beseitigen wird.</a:t>
            </a:r>
            <a:r>
              <a:rPr lang="fr-FR" altLang="fr-FR" sz="635" dirty="0">
                <a:solidFill>
                  <a:srgbClr val="FF0000"/>
                </a:solidFill>
                <a:ea typeface="Calibri" panose="020F0502020204030204" pitchFamily="34" charset="0"/>
                <a:cs typeface="Times New Roman" panose="02020603050405020304" pitchFamily="18" charset="0"/>
              </a:rPr>
              <a:t> </a:t>
            </a:r>
            <a:r>
              <a:rPr lang="de-DE" altLang="fr-FR" sz="635" dirty="0">
                <a:ea typeface="Calibri" panose="020F0502020204030204" pitchFamily="34" charset="0"/>
                <a:cs typeface="Times New Roman" panose="02020603050405020304" pitchFamily="18" charset="0"/>
              </a:rPr>
              <a:t>Die angegebene maximale Anzahl von Reinigungszyklen ist nicht der einzige Faktor, der für die Lebensdauer des Kleidungsstücks entscheidend ist. Seine Lebensdauer hängt auch von der Nutzung, Pflege und den Lagerungsbedingungen etc. ab. </a:t>
            </a:r>
            <a:r>
              <a:rPr lang="fr-FR" altLang="fr-FR" sz="600" dirty="0">
                <a:ea typeface="Calibri" panose="020F0502020204030204" pitchFamily="34" charset="0"/>
                <a:cs typeface="Times New Roman" panose="02020603050405020304" pitchFamily="18" charset="0"/>
              </a:rPr>
              <a:t>Die CE-</a:t>
            </a:r>
            <a:r>
              <a:rPr lang="fr-FR" altLang="fr-FR" sz="600" dirty="0" err="1">
                <a:ea typeface="Calibri" panose="020F0502020204030204" pitchFamily="34" charset="0"/>
                <a:cs typeface="Times New Roman" panose="02020603050405020304" pitchFamily="18" charset="0"/>
              </a:rPr>
              <a:t>Kennzeichnung</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auf</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diesem</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Gerät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bedeutet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dass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alle</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Spezifikationen</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europäischen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Richtlinie</a:t>
            </a:r>
            <a:r>
              <a:rPr lang="fr-FR" altLang="fr-FR" sz="600" dirty="0">
                <a:ea typeface="Calibri" panose="020F0502020204030204" pitchFamily="34" charset="0"/>
                <a:cs typeface="Times New Roman" panose="02020603050405020304" pitchFamily="18" charset="0"/>
              </a:rPr>
              <a:t> 2016/425 </a:t>
            </a:r>
            <a:r>
              <a:rPr lang="fr-FR" altLang="fr-FR" sz="600" dirty="0" err="1">
                <a:ea typeface="Calibri" panose="020F0502020204030204" pitchFamily="34" charset="0"/>
                <a:cs typeface="Times New Roman" panose="02020603050405020304" pitchFamily="18" charset="0"/>
              </a:rPr>
              <a:t>eingehalten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wurden</a:t>
            </a:r>
            <a:r>
              <a:rPr lang="fr-FR" altLang="fr-FR" sz="600" dirty="0">
                <a:ea typeface="Calibri" panose="020F0502020204030204" pitchFamily="34" charset="0"/>
                <a:cs typeface="Times New Roman" panose="02020603050405020304" pitchFamily="18" charset="0"/>
              </a:rPr>
              <a:t>. </a:t>
            </a:r>
            <a:r>
              <a:rPr lang="de-DE" altLang="fr-FR" sz="600" dirty="0">
                <a:ea typeface="Calibri" panose="020F0502020204030204" pitchFamily="34" charset="0"/>
                <a:cs typeface="Times New Roman" panose="02020603050405020304" pitchFamily="18" charset="0"/>
              </a:rPr>
              <a:t>Die Konformitätserklärung finden Sie auf unserer Webseite: **</a:t>
            </a:r>
            <a:endParaRPr lang="fr-FR" altLang="fr-FR" sz="600" dirty="0">
              <a:ea typeface="Calibri" panose="020F0502020204030204" pitchFamily="34" charset="0"/>
              <a:cs typeface="Times New Roman" panose="02020603050405020304" pitchFamily="18" charset="0"/>
            </a:endParaRPr>
          </a:p>
        </p:txBody>
      </p:sp>
      <p:sp>
        <p:nvSpPr>
          <p:cNvPr id="64" name="Text Box 220">
            <a:extLst>
              <a:ext uri="{FF2B5EF4-FFF2-40B4-BE49-F238E27FC236}">
                <a16:creationId xmlns:a16="http://schemas.microsoft.com/office/drawing/2014/main" id="{816AC0D8-AC62-492C-95A3-F310A03F09B5}"/>
              </a:ext>
            </a:extLst>
          </p:cNvPr>
          <p:cNvSpPr txBox="1">
            <a:spLocks noChangeArrowheads="1"/>
          </p:cNvSpPr>
          <p:nvPr/>
        </p:nvSpPr>
        <p:spPr bwMode="auto">
          <a:xfrm>
            <a:off x="6450013" y="4327525"/>
            <a:ext cx="196850" cy="1984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2672" rIns="3267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908"/>
              </a:spcAft>
              <a:buFontTx/>
              <a:buNone/>
              <a:defRPr/>
            </a:pPr>
            <a:r>
              <a:rPr lang="fr-FR" altLang="fr-FR" sz="726" b="1" dirty="0">
                <a:solidFill>
                  <a:srgbClr val="FFFFFF"/>
                </a:solidFill>
                <a:latin typeface="Arial Narrow" panose="020B0606020202030204" pitchFamily="34" charset="0"/>
              </a:rPr>
              <a:t>DE</a:t>
            </a:r>
            <a:endParaRPr lang="fr-FR" altLang="fr-FR" sz="1634" dirty="0"/>
          </a:p>
        </p:txBody>
      </p:sp>
      <p:sp>
        <p:nvSpPr>
          <p:cNvPr id="65" name="Text Box 221">
            <a:extLst>
              <a:ext uri="{FF2B5EF4-FFF2-40B4-BE49-F238E27FC236}">
                <a16:creationId xmlns:a16="http://schemas.microsoft.com/office/drawing/2014/main" id="{5CD937EE-8F14-48E3-ADF6-92B385A5CFCF}"/>
              </a:ext>
            </a:extLst>
          </p:cNvPr>
          <p:cNvSpPr txBox="1">
            <a:spLocks noChangeArrowheads="1"/>
          </p:cNvSpPr>
          <p:nvPr/>
        </p:nvSpPr>
        <p:spPr bwMode="auto">
          <a:xfrm>
            <a:off x="6426200" y="3368675"/>
            <a:ext cx="207963" cy="1920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9008"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8"/>
              </a:spcAft>
              <a:buFontTx/>
              <a:buNone/>
              <a:defRPr/>
            </a:pPr>
            <a:r>
              <a:rPr lang="fr-FR" altLang="fr-FR" sz="726" b="1">
                <a:solidFill>
                  <a:srgbClr val="FFFFFF"/>
                </a:solidFill>
              </a:rPr>
              <a:t>FR</a:t>
            </a:r>
            <a:endParaRPr lang="fr-FR" altLang="fr-FR" sz="1634"/>
          </a:p>
        </p:txBody>
      </p:sp>
      <p:sp>
        <p:nvSpPr>
          <p:cNvPr id="66" name="Rectangle 309">
            <a:extLst>
              <a:ext uri="{FF2B5EF4-FFF2-40B4-BE49-F238E27FC236}">
                <a16:creationId xmlns:a16="http://schemas.microsoft.com/office/drawing/2014/main" id="{AF4CB52C-B340-4C0A-9561-D8F5A210B3FC}"/>
              </a:ext>
            </a:extLst>
          </p:cNvPr>
          <p:cNvSpPr>
            <a:spLocks noChangeArrowheads="1"/>
          </p:cNvSpPr>
          <p:nvPr/>
        </p:nvSpPr>
        <p:spPr bwMode="auto">
          <a:xfrm>
            <a:off x="260350" y="5233988"/>
            <a:ext cx="6376988" cy="754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u="sng" dirty="0">
                <a:solidFill>
                  <a:srgbClr val="000000"/>
                </a:solidFill>
                <a:ea typeface="Calibri" panose="020F0502020204030204" pitchFamily="34" charset="0"/>
                <a:cs typeface="Times New Roman" panose="02020603050405020304" pitchFamily="18" charset="0"/>
              </a:rPr>
              <a:t>FABRIC:</a:t>
            </a:r>
            <a:r>
              <a:rPr lang="fr-FR" altLang="fr-FR" sz="635" dirty="0">
                <a:solidFill>
                  <a:srgbClr val="000000"/>
                </a:solidFill>
                <a:ea typeface="Calibri" panose="020F0502020204030204" pitchFamily="34" charset="0"/>
                <a:cs typeface="Times New Roman" panose="02020603050405020304" pitchFamily="18" charset="0"/>
              </a:rPr>
              <a:t> </a:t>
            </a:r>
            <a:r>
              <a:rPr lang="fr-FR" altLang="fr-FR" sz="600" dirty="0">
                <a:solidFill>
                  <a:srgbClr val="000000"/>
                </a:solidFill>
                <a:ea typeface="Calibri" panose="020F0502020204030204" pitchFamily="34" charset="0"/>
                <a:cs typeface="Times New Roman" panose="02020603050405020304" pitchFamily="18" charset="0"/>
              </a:rPr>
              <a:t>100% polyester</a:t>
            </a:r>
            <a:r>
              <a:rPr lang="fr-FR" altLang="fr-FR" sz="600" dirty="0">
                <a:solidFill>
                  <a:srgbClr val="FF0000"/>
                </a:solidFill>
                <a:ea typeface="Calibri" panose="020F0502020204030204" pitchFamily="34" charset="0"/>
                <a:cs typeface="Times New Roman" panose="02020603050405020304" pitchFamily="18" charset="0"/>
              </a:rPr>
              <a:t> </a:t>
            </a:r>
          </a:p>
          <a:p>
            <a:pPr eaLnBrk="1" hangingPunct="1">
              <a:spcBef>
                <a:spcPct val="0"/>
              </a:spcBef>
              <a:buFontTx/>
              <a:buNone/>
              <a:defRPr/>
            </a:pPr>
            <a:r>
              <a:rPr lang="en-GB" altLang="fr-FR" sz="635" u="sng" dirty="0">
                <a:solidFill>
                  <a:srgbClr val="000000"/>
                </a:solidFill>
                <a:ea typeface="Calibri" panose="020F0502020204030204" pitchFamily="34" charset="0"/>
                <a:cs typeface="Times New Roman" panose="02020603050405020304" pitchFamily="18" charset="0"/>
              </a:rPr>
              <a:t>Limitations of use</a:t>
            </a:r>
            <a:r>
              <a:rPr lang="en-GB" altLang="fr-FR" sz="635"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To ensure </a:t>
            </a:r>
          </a:p>
          <a:p>
            <a:pPr eaLnBrk="1" hangingPunct="1">
              <a:lnSpc>
                <a:spcPct val="80000"/>
              </a:lnSpc>
              <a:buFontTx/>
              <a:buNone/>
              <a:defRPr/>
            </a:pPr>
            <a:r>
              <a:rPr lang="en-GB" altLang="fr-FR" sz="635" dirty="0">
                <a:solidFill>
                  <a:srgbClr val="000000"/>
                </a:solidFill>
                <a:ea typeface="Calibri" panose="020F0502020204030204" pitchFamily="34" charset="0"/>
                <a:cs typeface="Times New Roman" panose="02020603050405020304" pitchFamily="18" charset="0"/>
              </a:rPr>
              <a:t>optimum </a:t>
            </a:r>
            <a:r>
              <a:rPr lang="en-US" altLang="fr-FR" sz="635" dirty="0">
                <a:solidFill>
                  <a:srgbClr val="000000"/>
                </a:solidFill>
                <a:ea typeface="Calibri" panose="020F0502020204030204" pitchFamily="34" charset="0"/>
                <a:cs typeface="Times New Roman" panose="02020603050405020304" pitchFamily="18" charset="0"/>
              </a:rPr>
              <a:t>conspicuity </a:t>
            </a:r>
            <a:r>
              <a:rPr lang="en-GB" altLang="fr-FR" sz="635"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635" dirty="0">
                <a:solidFill>
                  <a:srgbClr val="000000"/>
                </a:solidFill>
                <a:ea typeface="Calibri" panose="020F0502020204030204" pitchFamily="34" charset="0"/>
                <a:cs typeface="Times New Roman" panose="02020603050405020304" pitchFamily="18" charset="0"/>
              </a:rPr>
              <a:t>recommended against a new garment. </a:t>
            </a:r>
            <a:r>
              <a:rPr lang="en-GB" altLang="fr-FR" sz="635" u="sng" dirty="0">
                <a:solidFill>
                  <a:srgbClr val="000000"/>
                </a:solidFill>
                <a:ea typeface="Calibri" panose="020F0502020204030204" pitchFamily="34" charset="0"/>
                <a:cs typeface="Times New Roman" panose="02020603050405020304" pitchFamily="18" charset="0"/>
              </a:rPr>
              <a:t>Storage &amp; Transportation: </a:t>
            </a:r>
            <a:r>
              <a:rPr lang="en-GB" altLang="fr-FR" sz="635" dirty="0">
                <a:solidFill>
                  <a:srgbClr val="000000"/>
                </a:solidFill>
                <a:ea typeface="Calibri" panose="020F0502020204030204" pitchFamily="34" charset="0"/>
                <a:cs typeface="Times New Roman" panose="02020603050405020304" pitchFamily="18" charset="0"/>
              </a:rPr>
              <a:t>Always store in clean, dry conditions.</a:t>
            </a:r>
            <a:r>
              <a:rPr lang="en-GB"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635" dirty="0">
                <a:solidFill>
                  <a:srgbClr val="FF0000"/>
                </a:solidFill>
                <a:ea typeface="Calibri" panose="020F0502020204030204" pitchFamily="34" charset="0"/>
                <a:cs typeface="Times New Roman" panose="02020603050405020304" pitchFamily="18" charset="0"/>
              </a:rPr>
              <a:t> </a:t>
            </a:r>
            <a:r>
              <a:rPr lang="en-GB" altLang="fr-FR" sz="635" u="sng" dirty="0">
                <a:solidFill>
                  <a:srgbClr val="000000"/>
                </a:solidFill>
                <a:ea typeface="Calibri" panose="020F0502020204030204" pitchFamily="34" charset="0"/>
                <a:cs typeface="Times New Roman" panose="02020603050405020304" pitchFamily="18" charset="0"/>
              </a:rPr>
              <a:t>REPAIR</a:t>
            </a:r>
            <a:r>
              <a:rPr lang="en-GB" altLang="fr-FR" sz="635"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635" u="sng"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Never use the damaged product.</a:t>
            </a:r>
            <a:r>
              <a:rPr lang="fr-FR" altLang="fr-FR" sz="635" dirty="0">
                <a:solidFill>
                  <a:srgbClr val="FF0000"/>
                </a:solidFill>
                <a:ea typeface="Calibri" panose="020F0502020204030204" pitchFamily="34" charset="0"/>
                <a:cs typeface="Times New Roman" panose="02020603050405020304" pitchFamily="18" charset="0"/>
              </a:rPr>
              <a:t> </a:t>
            </a:r>
            <a:r>
              <a:rPr lang="en-GB" altLang="fr-FR" sz="635" dirty="0">
                <a:solidFill>
                  <a:srgbClr val="000000"/>
                </a:solidFill>
                <a:ea typeface="Calibri" panose="020F0502020204030204" pitchFamily="34" charset="0"/>
                <a:cs typeface="Times New Roman" panose="02020603050405020304" pitchFamily="18" charset="0"/>
              </a:rPr>
              <a:t>Repair of this product is permitted, provided that it does not affect the jacket’s norms </a:t>
            </a:r>
            <a:r>
              <a:rPr lang="en-GB" altLang="fr-FR" sz="635" dirty="0">
                <a:ea typeface="Calibri" panose="020F0502020204030204" pitchFamily="34" charset="0"/>
                <a:cs typeface="Times New Roman" panose="02020603050405020304" pitchFamily="18" charset="0"/>
              </a:rPr>
              <a:t>requirement.</a:t>
            </a:r>
            <a:r>
              <a:rPr lang="fr-FR" altLang="fr-FR" sz="635" dirty="0">
                <a:ea typeface="Calibri" panose="020F0502020204030204" pitchFamily="34" charset="0"/>
                <a:cs typeface="Times New Roman" panose="02020603050405020304" pitchFamily="18" charset="0"/>
              </a:rPr>
              <a:t> </a:t>
            </a:r>
            <a:r>
              <a:rPr lang="en-GB" altLang="fr-FR" sz="635" dirty="0">
                <a:ea typeface="Calibri" panose="020F0502020204030204" pitchFamily="34" charset="0"/>
                <a:cs typeface="Times New Roman" panose="02020603050405020304" pitchFamily="18" charset="0"/>
              </a:rPr>
              <a:t>If any doubt, always consult the manufacturer before attempting a repair.</a:t>
            </a:r>
            <a:r>
              <a:rPr lang="fr-FR" altLang="fr-FR" sz="635" dirty="0">
                <a:ea typeface="Calibri" panose="020F0502020204030204" pitchFamily="34" charset="0"/>
                <a:cs typeface="Times New Roman" panose="02020603050405020304" pitchFamily="18" charset="0"/>
              </a:rPr>
              <a:t> C</a:t>
            </a:r>
            <a:r>
              <a:rPr lang="en-GB" altLang="fr-FR" sz="635" dirty="0" err="1">
                <a:ea typeface="Calibri" panose="020F0502020204030204" pitchFamily="34" charset="0"/>
                <a:cs typeface="Times New Roman" panose="02020603050405020304" pitchFamily="18" charset="0"/>
              </a:rPr>
              <a:t>ontact</a:t>
            </a:r>
            <a:r>
              <a:rPr lang="en-GB" altLang="fr-FR" sz="635" dirty="0">
                <a:ea typeface="Calibri" panose="020F0502020204030204" pitchFamily="34" charset="0"/>
                <a:cs typeface="Times New Roman" panose="02020603050405020304" pitchFamily="18" charset="0"/>
              </a:rPr>
              <a:t> your waste provider for a correct disposal of the garment.</a:t>
            </a:r>
            <a:r>
              <a:rPr lang="fr-FR" altLang="fr-FR" sz="635" dirty="0">
                <a:ea typeface="Calibri" panose="020F0502020204030204" pitchFamily="34" charset="0"/>
                <a:cs typeface="Times New Roman" panose="02020603050405020304" pitchFamily="18" charset="0"/>
              </a:rPr>
              <a:t> </a:t>
            </a:r>
            <a:r>
              <a:rPr lang="en-US" altLang="fr-FR" sz="635" dirty="0">
                <a:ea typeface="Calibri" panose="020F0502020204030204" pitchFamily="34" charset="0"/>
                <a:cs typeface="Times New Roman" panose="02020603050405020304" pitchFamily="18" charset="0"/>
              </a:rPr>
              <a:t>The stated maximum number of cleaning cycles is not the only factor related to the lifetime of the garment. The lifetime will also depend on usage, care, storage etc. </a:t>
            </a:r>
            <a:r>
              <a:rPr lang="en-US" altLang="fr-FR" sz="600" dirty="0">
                <a:ea typeface="Calibri" panose="020F0502020204030204" pitchFamily="34" charset="0"/>
                <a:cs typeface="Times New Roman" panose="02020603050405020304" pitchFamily="18" charset="0"/>
              </a:rPr>
              <a:t>The CE mark on the product represents that it meets the requirements of the European regulation 2016/425</a:t>
            </a:r>
            <a:r>
              <a:rPr lang="fr-FR" altLang="fr-FR" sz="600" dirty="0">
                <a:ea typeface="Calibri" panose="020F0502020204030204" pitchFamily="34" charset="0"/>
                <a:cs typeface="Times New Roman" panose="02020603050405020304" pitchFamily="18" charset="0"/>
              </a:rPr>
              <a:t>. </a:t>
            </a:r>
            <a:r>
              <a:rPr lang="en-US" altLang="fr-FR" sz="600" dirty="0">
                <a:ea typeface="Calibri" panose="020F0502020204030204" pitchFamily="34" charset="0"/>
                <a:cs typeface="Times New Roman" panose="02020603050405020304" pitchFamily="18" charset="0"/>
              </a:rPr>
              <a:t>The declaration of conformity is available on the web site : see **.</a:t>
            </a:r>
          </a:p>
        </p:txBody>
      </p:sp>
      <p:sp>
        <p:nvSpPr>
          <p:cNvPr id="67" name="Rectangle 310">
            <a:extLst>
              <a:ext uri="{FF2B5EF4-FFF2-40B4-BE49-F238E27FC236}">
                <a16:creationId xmlns:a16="http://schemas.microsoft.com/office/drawing/2014/main" id="{9C136EB9-CA1A-453F-9BAC-C32BDB9B8696}"/>
              </a:ext>
            </a:extLst>
          </p:cNvPr>
          <p:cNvSpPr>
            <a:spLocks noChangeArrowheads="1"/>
          </p:cNvSpPr>
          <p:nvPr/>
        </p:nvSpPr>
        <p:spPr bwMode="auto">
          <a:xfrm>
            <a:off x="250825" y="5991225"/>
            <a:ext cx="6376988" cy="982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008" tIns="9802" rIns="49008" bIns="9802"/>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635" dirty="0">
                <a:ea typeface="Calibri" panose="020F0502020204030204" pitchFamily="34" charset="0"/>
                <a:cs typeface="Times New Roman" panose="02020603050405020304" pitchFamily="18" charset="0"/>
              </a:rPr>
              <a:t>ALAPANYAG : 100% </a:t>
            </a:r>
            <a:r>
              <a:rPr lang="fr-FR" altLang="fr-FR" sz="635" dirty="0" err="1">
                <a:ea typeface="Calibri" panose="020F0502020204030204" pitchFamily="34" charset="0"/>
                <a:cs typeface="Times New Roman" panose="02020603050405020304" pitchFamily="18" charset="0"/>
              </a:rPr>
              <a:t>poliészter</a:t>
            </a:r>
            <a:endParaRPr lang="fr-FR" altLang="fr-FR" sz="635" dirty="0">
              <a:ea typeface="Calibri" panose="020F0502020204030204" pitchFamily="34" charset="0"/>
              <a:cs typeface="Times New Roman" panose="02020603050405020304" pitchFamily="18" charset="0"/>
            </a:endParaRPr>
          </a:p>
          <a:p>
            <a:pPr eaLnBrk="1" hangingPunct="1">
              <a:spcBef>
                <a:spcPct val="0"/>
              </a:spcBef>
              <a:buFontTx/>
              <a:buNone/>
              <a:defRPr/>
            </a:pPr>
            <a:r>
              <a:rPr lang="fr-FR" altLang="fr-FR" sz="635" dirty="0" err="1">
                <a:ea typeface="Calibri" panose="020F0502020204030204" pitchFamily="34" charset="0"/>
                <a:cs typeface="Times New Roman" panose="02020603050405020304" pitchFamily="18" charset="0"/>
              </a:rPr>
              <a:t>Használhatóság</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korlátai</a:t>
            </a:r>
            <a:r>
              <a:rPr lang="fr-FR" altLang="fr-FR" sz="635" dirty="0">
                <a:ea typeface="Calibri" panose="020F0502020204030204" pitchFamily="34" charset="0"/>
                <a:cs typeface="Times New Roman" panose="02020603050405020304" pitchFamily="18" charset="0"/>
              </a:rPr>
              <a:t> :  </a:t>
            </a:r>
            <a:r>
              <a:rPr lang="fr-FR" altLang="fr-FR" sz="635" dirty="0" err="1">
                <a:ea typeface="Calibri" panose="020F0502020204030204" pitchFamily="34" charset="0"/>
                <a:cs typeface="Times New Roman" panose="02020603050405020304" pitchFamily="18" charset="0"/>
              </a:rPr>
              <a:t>Ez</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egy</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jó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láthatóságot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biztosító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védőruha</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Azért, </a:t>
            </a:r>
            <a:endParaRPr lang="fr-FR" altLang="fr-FR" sz="635" dirty="0">
              <a:ea typeface="Calibri" panose="020F0502020204030204" pitchFamily="34" charset="0"/>
              <a:cs typeface="Times New Roman" panose="02020603050405020304" pitchFamily="18" charset="0"/>
            </a:endParaRPr>
          </a:p>
          <a:p>
            <a:pPr eaLnBrk="1" hangingPunct="1">
              <a:spcBef>
                <a:spcPct val="0"/>
              </a:spcBef>
              <a:buFontTx/>
              <a:buNone/>
              <a:defRPr/>
            </a:pPr>
            <a:r>
              <a:rPr lang="hu-HU" altLang="fr-FR" sz="635" dirty="0">
                <a:ea typeface="Calibri" panose="020F0502020204030204" pitchFamily="34" charset="0"/>
                <a:cs typeface="Times New Roman" panose="02020603050405020304" pitchFamily="18" charset="0"/>
              </a:rPr>
              <a:t>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Tárolás és szállítás</a:t>
            </a:r>
            <a:r>
              <a:rPr lang="en-GB"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Mindig száraz és tiszta körülmények közt tároljuk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NE tegyük ki a terméket közvetlen erős napfény hatásának</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védőruhát csak az eredeti, gyártói csomagolásban szabad szállítani</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Soha</a:t>
            </a:r>
            <a:r>
              <a:rPr lang="fr-FR" altLang="fr-FR" sz="635" dirty="0">
                <a:ea typeface="Calibri" panose="020F0502020204030204" pitchFamily="34" charset="0"/>
                <a:cs typeface="Times New Roman" panose="02020603050405020304" pitchFamily="18" charset="0"/>
              </a:rPr>
              <a:t> ne </a:t>
            </a:r>
            <a:r>
              <a:rPr lang="fr-FR" altLang="fr-FR" sz="635" dirty="0" err="1">
                <a:ea typeface="Calibri" panose="020F0502020204030204" pitchFamily="34" charset="0"/>
                <a:cs typeface="Times New Roman" panose="02020603050405020304" pitchFamily="18" charset="0"/>
              </a:rPr>
              <a:t>használjon</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sérült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védőruhát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Megengedett</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termék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javítása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amennyiben</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az</a:t>
            </a:r>
            <a:r>
              <a:rPr lang="fr-FR" altLang="fr-FR" sz="635" dirty="0">
                <a:ea typeface="Calibri" panose="020F0502020204030204" pitchFamily="34" charset="0"/>
                <a:cs typeface="Times New Roman" panose="02020603050405020304" pitchFamily="18" charset="0"/>
              </a:rPr>
              <a:t> nem </a:t>
            </a:r>
            <a:r>
              <a:rPr lang="fr-FR" altLang="fr-FR" sz="635" dirty="0" err="1">
                <a:ea typeface="Calibri" panose="020F0502020204030204" pitchFamily="34" charset="0"/>
                <a:cs typeface="Times New Roman" panose="02020603050405020304" pitchFamily="18" charset="0"/>
              </a:rPr>
              <a:t>befolyásolja</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védőruhára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vonatkozó</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szabvány</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követelményeit</a:t>
            </a:r>
            <a:r>
              <a:rPr lang="fr-FR" altLang="fr-FR" sz="635" dirty="0">
                <a:ea typeface="Calibri" panose="020F0502020204030204" pitchFamily="34" charset="0"/>
                <a:cs typeface="Times New Roman" panose="02020603050405020304" pitchFamily="18" charset="0"/>
              </a:rPr>
              <a:t>. </a:t>
            </a:r>
            <a:r>
              <a:rPr lang="hu-HU" altLang="fr-FR" sz="635"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Kérjük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vegye</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fel</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kapcsolatot</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szolgáltatójával</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védőruha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megfelelő</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leselejtezésének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ártalmatlanításának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érdekében</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ruhák</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élettartamát</a:t>
            </a:r>
            <a:r>
              <a:rPr lang="fr-FR" altLang="fr-FR" sz="635" dirty="0">
                <a:ea typeface="Calibri" panose="020F0502020204030204" pitchFamily="34" charset="0"/>
                <a:cs typeface="Times New Roman" panose="02020603050405020304" pitchFamily="18" charset="0"/>
              </a:rPr>
              <a:t> nem </a:t>
            </a:r>
            <a:r>
              <a:rPr lang="fr-FR" altLang="fr-FR" sz="635" dirty="0" err="1">
                <a:ea typeface="Calibri" panose="020F0502020204030204" pitchFamily="34" charset="0"/>
                <a:cs typeface="Times New Roman" panose="02020603050405020304" pitchFamily="18" charset="0"/>
              </a:rPr>
              <a:t>csak</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megadott</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mosási</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ciklus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szám</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határozza</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meg</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Az</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élettartam</a:t>
            </a:r>
            <a:r>
              <a:rPr lang="fr-FR" altLang="fr-FR" sz="635" dirty="0">
                <a:ea typeface="Calibri" panose="020F0502020204030204" pitchFamily="34" charset="0"/>
                <a:cs typeface="Times New Roman" panose="02020603050405020304" pitchFamily="18" charset="0"/>
              </a:rPr>
              <a:t> a </a:t>
            </a:r>
            <a:r>
              <a:rPr lang="fr-FR" altLang="fr-FR" sz="635" dirty="0" err="1">
                <a:ea typeface="Calibri" panose="020F0502020204030204" pitchFamily="34" charset="0"/>
                <a:cs typeface="Times New Roman" panose="02020603050405020304" pitchFamily="18" charset="0"/>
              </a:rPr>
              <a:t>használattól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ápolástól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tárolástól</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stb</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is</a:t>
            </a:r>
            <a:r>
              <a:rPr lang="fr-FR" altLang="fr-FR" sz="635" dirty="0">
                <a:ea typeface="Calibri" panose="020F0502020204030204" pitchFamily="34" charset="0"/>
                <a:cs typeface="Times New Roman" panose="02020603050405020304" pitchFamily="18" charset="0"/>
              </a:rPr>
              <a:t> </a:t>
            </a:r>
            <a:r>
              <a:rPr lang="fr-FR" altLang="fr-FR" sz="635" dirty="0" err="1">
                <a:ea typeface="Calibri" panose="020F0502020204030204" pitchFamily="34" charset="0"/>
                <a:cs typeface="Times New Roman" panose="02020603050405020304" pitchFamily="18" charset="0"/>
              </a:rPr>
              <a:t>függ</a:t>
            </a:r>
            <a:r>
              <a:rPr lang="fr-FR" altLang="fr-FR" sz="635"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eszközön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szereplő</a:t>
            </a:r>
            <a:r>
              <a:rPr lang="fr-FR" altLang="fr-FR" sz="600" dirty="0">
                <a:ea typeface="Calibri" panose="020F0502020204030204" pitchFamily="34" charset="0"/>
                <a:cs typeface="Times New Roman" panose="02020603050405020304" pitchFamily="18" charset="0"/>
              </a:rPr>
              <a:t> CE </a:t>
            </a:r>
            <a:r>
              <a:rPr lang="fr-FR" altLang="fr-FR" sz="600" dirty="0" err="1">
                <a:ea typeface="Calibri" panose="020F0502020204030204" pitchFamily="34" charset="0"/>
                <a:cs typeface="Times New Roman" panose="02020603050405020304" pitchFamily="18" charset="0"/>
              </a:rPr>
              <a:t>jelölés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arról</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tájékoztat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hogy</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egyéni</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védőeszköz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eleget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tesz</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az</a:t>
            </a:r>
            <a:r>
              <a:rPr lang="fr-FR" altLang="fr-FR" sz="600" dirty="0">
                <a:ea typeface="Calibri" panose="020F0502020204030204" pitchFamily="34" charset="0"/>
                <a:cs typeface="Times New Roman" panose="02020603050405020304" pitchFamily="18" charset="0"/>
              </a:rPr>
              <a:t> (EU) 2016/425 </a:t>
            </a:r>
            <a:r>
              <a:rPr lang="fr-FR" altLang="fr-FR" sz="600" dirty="0" err="1">
                <a:ea typeface="Calibri" panose="020F0502020204030204" pitchFamily="34" charset="0"/>
                <a:cs typeface="Times New Roman" panose="02020603050405020304" pitchFamily="18" charset="0"/>
              </a:rPr>
              <a:t>rendelet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előírásainak</a:t>
            </a:r>
            <a:r>
              <a:rPr lang="fr-FR" altLang="fr-FR" sz="600" dirty="0">
                <a:ea typeface="Calibri" panose="020F0502020204030204" pitchFamily="34" charset="0"/>
                <a:cs typeface="Times New Roman" panose="02020603050405020304" pitchFamily="18" charset="0"/>
              </a:rPr>
              <a:t> A </a:t>
            </a:r>
            <a:r>
              <a:rPr lang="fr-FR" altLang="fr-FR" sz="600" dirty="0" err="1">
                <a:ea typeface="Calibri" panose="020F0502020204030204" pitchFamily="34" charset="0"/>
                <a:cs typeface="Times New Roman" panose="02020603050405020304" pitchFamily="18" charset="0"/>
              </a:rPr>
              <a:t>megfelelőségi</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nyilatkozat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elérhető</a:t>
            </a:r>
            <a:r>
              <a:rPr lang="fr-FR" altLang="fr-FR" sz="600" dirty="0">
                <a:ea typeface="Calibri" panose="020F0502020204030204" pitchFamily="34" charset="0"/>
                <a:cs typeface="Times New Roman" panose="02020603050405020304" pitchFamily="18" charset="0"/>
              </a:rPr>
              <a:t> a </a:t>
            </a:r>
            <a:r>
              <a:rPr lang="fr-FR" altLang="fr-FR" sz="600" dirty="0" err="1">
                <a:ea typeface="Calibri" panose="020F0502020204030204" pitchFamily="34" charset="0"/>
                <a:cs typeface="Times New Roman" panose="02020603050405020304" pitchFamily="18" charset="0"/>
              </a:rPr>
              <a:t>weboldalon</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lásd</a:t>
            </a:r>
            <a:r>
              <a:rPr lang="fr-FR" altLang="fr-FR" sz="600" dirty="0">
                <a:ea typeface="Calibri" panose="020F0502020204030204" pitchFamily="34" charset="0"/>
                <a:cs typeface="Times New Roman" panose="02020603050405020304" pitchFamily="18" charset="0"/>
              </a:rPr>
              <a:t> **. </a:t>
            </a:r>
            <a:endParaRPr lang="fr-FR" altLang="fr-FR" sz="635" dirty="0">
              <a:solidFill>
                <a:srgbClr val="FF0000"/>
              </a:solidFill>
              <a:ea typeface="Calibri" panose="020F0502020204030204" pitchFamily="34" charset="0"/>
              <a:cs typeface="Times New Roman" panose="02020603050405020304" pitchFamily="18" charset="0"/>
            </a:endParaRPr>
          </a:p>
        </p:txBody>
      </p:sp>
      <p:sp>
        <p:nvSpPr>
          <p:cNvPr id="68" name="Text Box 311">
            <a:extLst>
              <a:ext uri="{FF2B5EF4-FFF2-40B4-BE49-F238E27FC236}">
                <a16:creationId xmlns:a16="http://schemas.microsoft.com/office/drawing/2014/main" id="{0CB6980D-14AB-4BE9-81DA-CBFE0457A74F}"/>
              </a:ext>
            </a:extLst>
          </p:cNvPr>
          <p:cNvSpPr txBox="1">
            <a:spLocks noChangeArrowheads="1"/>
          </p:cNvSpPr>
          <p:nvPr/>
        </p:nvSpPr>
        <p:spPr bwMode="auto">
          <a:xfrm>
            <a:off x="6430963" y="5233988"/>
            <a:ext cx="196850" cy="193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336"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908"/>
              </a:spcAft>
              <a:buFontTx/>
              <a:buNone/>
              <a:defRPr/>
            </a:pPr>
            <a:r>
              <a:rPr lang="fr-FR" altLang="fr-FR" sz="726" b="1">
                <a:solidFill>
                  <a:srgbClr val="FFFFFF"/>
                </a:solidFill>
                <a:latin typeface="Arial Narrow" panose="020B0606020202030204" pitchFamily="34" charset="0"/>
              </a:rPr>
              <a:t> GB</a:t>
            </a:r>
            <a:endParaRPr lang="fr-FR" altLang="fr-FR" sz="1634"/>
          </a:p>
        </p:txBody>
      </p:sp>
      <p:sp>
        <p:nvSpPr>
          <p:cNvPr id="69" name="Text Box 312">
            <a:extLst>
              <a:ext uri="{FF2B5EF4-FFF2-40B4-BE49-F238E27FC236}">
                <a16:creationId xmlns:a16="http://schemas.microsoft.com/office/drawing/2014/main" id="{A63CEA6B-E1AC-45AB-B1DE-4C0C6B31D7E0}"/>
              </a:ext>
            </a:extLst>
          </p:cNvPr>
          <p:cNvSpPr txBox="1">
            <a:spLocks noChangeArrowheads="1"/>
          </p:cNvSpPr>
          <p:nvPr/>
        </p:nvSpPr>
        <p:spPr bwMode="auto">
          <a:xfrm>
            <a:off x="6462713" y="5992813"/>
            <a:ext cx="171450" cy="193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6336" rIns="16336"/>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908"/>
              </a:spcAft>
              <a:buFontTx/>
              <a:buNone/>
              <a:defRPr/>
            </a:pPr>
            <a:r>
              <a:rPr lang="fr-FR" altLang="fr-FR" sz="726" b="1" dirty="0">
                <a:solidFill>
                  <a:srgbClr val="FFFFFF"/>
                </a:solidFill>
                <a:latin typeface="Arial Narrow" panose="020B0606020202030204" pitchFamily="34" charset="0"/>
              </a:rPr>
              <a:t>HU</a:t>
            </a:r>
            <a:endParaRPr lang="fr-FR" altLang="fr-FR" sz="1634" dirty="0"/>
          </a:p>
        </p:txBody>
      </p:sp>
      <p:sp>
        <p:nvSpPr>
          <p:cNvPr id="70" name="Rectangle 203">
            <a:extLst>
              <a:ext uri="{FF2B5EF4-FFF2-40B4-BE49-F238E27FC236}">
                <a16:creationId xmlns:a16="http://schemas.microsoft.com/office/drawing/2014/main" id="{F562A6AF-51F0-4BEE-AC1B-FDAEDC34FBBC}"/>
              </a:ext>
            </a:extLst>
          </p:cNvPr>
          <p:cNvSpPr>
            <a:spLocks noChangeArrowheads="1"/>
          </p:cNvSpPr>
          <p:nvPr/>
        </p:nvSpPr>
        <p:spPr bwMode="auto">
          <a:xfrm>
            <a:off x="249238" y="7094538"/>
            <a:ext cx="6376987" cy="260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fr-FR" altLang="fr-FR" sz="726" dirty="0"/>
              <a:t>1 : Jaune ; Yellow ; </a:t>
            </a:r>
            <a:r>
              <a:rPr lang="fr-FR" altLang="fr-FR" sz="726" dirty="0" err="1"/>
              <a:t>Gelb</a:t>
            </a:r>
            <a:r>
              <a:rPr lang="fr-FR" altLang="fr-FR" sz="726" dirty="0"/>
              <a:t> ; </a:t>
            </a:r>
            <a:r>
              <a:rPr lang="fr-FR" altLang="fr-FR" sz="726" dirty="0" err="1">
                <a:solidFill>
                  <a:srgbClr val="000000"/>
                </a:solidFill>
                <a:cs typeface="Arial" panose="020B0604020202020204" pitchFamily="34" charset="0"/>
              </a:rPr>
              <a:t>Sárga</a:t>
            </a:r>
            <a:r>
              <a:rPr lang="fr-FR" altLang="fr-FR" sz="726" dirty="0">
                <a:solidFill>
                  <a:srgbClr val="000000"/>
                </a:solidFill>
                <a:cs typeface="Arial" panose="020B0604020202020204" pitchFamily="34" charset="0"/>
              </a:rPr>
              <a:t> ; Amarillo</a:t>
            </a:r>
            <a:r>
              <a:rPr lang="fr-FR" altLang="fr-FR" sz="726" dirty="0"/>
              <a:t> ; </a:t>
            </a:r>
            <a:r>
              <a:rPr lang="fr-FR" altLang="fr-FR" sz="726" dirty="0" err="1">
                <a:solidFill>
                  <a:srgbClr val="000000"/>
                </a:solidFill>
                <a:cs typeface="Arial" panose="020B0604020202020204" pitchFamily="34" charset="0"/>
              </a:rPr>
              <a:t>жълт</a:t>
            </a:r>
            <a:r>
              <a:rPr lang="fr-FR" altLang="fr-FR" sz="726" dirty="0"/>
              <a:t> ; </a:t>
            </a:r>
            <a:r>
              <a:rPr lang="fr-FR" altLang="fr-FR" sz="726" dirty="0" err="1"/>
              <a:t>A</a:t>
            </a:r>
            <a:r>
              <a:rPr lang="fr-FR" altLang="fr-FR" sz="726" dirty="0" err="1">
                <a:solidFill>
                  <a:srgbClr val="000000"/>
                </a:solidFill>
                <a:cs typeface="Arial" panose="020B0604020202020204" pitchFamily="34" charset="0"/>
              </a:rPr>
              <a:t>marela</a:t>
            </a:r>
            <a:r>
              <a:rPr lang="fr-FR" altLang="fr-FR" sz="726" dirty="0"/>
              <a:t> ; </a:t>
            </a:r>
            <a:r>
              <a:rPr lang="fr-FR" altLang="fr-FR" sz="726" dirty="0" err="1">
                <a:solidFill>
                  <a:srgbClr val="000000"/>
                </a:solidFill>
                <a:cs typeface="Arial" panose="020B0604020202020204" pitchFamily="34" charset="0"/>
              </a:rPr>
              <a:t>Rumena</a:t>
            </a:r>
            <a:r>
              <a:rPr lang="fr-FR" altLang="fr-FR" sz="726" dirty="0"/>
              <a:t> ; </a:t>
            </a:r>
            <a:r>
              <a:rPr lang="fr-FR" altLang="fr-FR" sz="726" dirty="0">
                <a:solidFill>
                  <a:srgbClr val="000000"/>
                </a:solidFill>
                <a:cs typeface="Arial" panose="020B0604020202020204" pitchFamily="34" charset="0"/>
              </a:rPr>
              <a:t>Geel</a:t>
            </a:r>
            <a:r>
              <a:rPr lang="fr-FR" altLang="fr-FR" sz="726" dirty="0"/>
              <a:t> ; </a:t>
            </a:r>
            <a:r>
              <a:rPr lang="fr-FR" altLang="fr-FR" sz="726" dirty="0" err="1">
                <a:solidFill>
                  <a:srgbClr val="000000"/>
                </a:solidFill>
                <a:cs typeface="Arial" panose="020B0604020202020204" pitchFamily="34" charset="0"/>
              </a:rPr>
              <a:t>Keltainen</a:t>
            </a:r>
            <a:r>
              <a:rPr lang="fr-FR" altLang="fr-FR" sz="726" dirty="0"/>
              <a:t> ; </a:t>
            </a:r>
            <a:r>
              <a:rPr lang="fr-FR" altLang="fr-FR" sz="726" dirty="0" err="1"/>
              <a:t>G</a:t>
            </a:r>
            <a:r>
              <a:rPr lang="fr-FR" altLang="fr-FR" sz="726" dirty="0" err="1">
                <a:solidFill>
                  <a:srgbClr val="000000"/>
                </a:solidFill>
                <a:cs typeface="Arial" panose="020B0604020202020204" pitchFamily="34" charset="0"/>
              </a:rPr>
              <a:t>ul</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żółty</a:t>
            </a:r>
            <a:r>
              <a:rPr lang="fr-FR" altLang="fr-FR" sz="726" dirty="0"/>
              <a:t> ; </a:t>
            </a:r>
            <a:r>
              <a:rPr lang="fr-FR" altLang="fr-FR" sz="726" dirty="0" err="1"/>
              <a:t>K</a:t>
            </a:r>
            <a:r>
              <a:rPr lang="fr-FR" altLang="fr-FR" sz="726" dirty="0" err="1">
                <a:solidFill>
                  <a:srgbClr val="000000"/>
                </a:solidFill>
                <a:cs typeface="Arial" panose="020B0604020202020204" pitchFamily="34" charset="0"/>
              </a:rPr>
              <a:t>ollane</a:t>
            </a:r>
            <a:r>
              <a:rPr lang="fr-FR" altLang="fr-FR" sz="726" dirty="0"/>
              <a:t> ; </a:t>
            </a:r>
            <a:r>
              <a:rPr lang="fr-FR" altLang="fr-FR" sz="726" dirty="0" err="1"/>
              <a:t>G</a:t>
            </a:r>
            <a:r>
              <a:rPr lang="fr-FR" altLang="fr-FR" sz="726" dirty="0" err="1">
                <a:solidFill>
                  <a:srgbClr val="000000"/>
                </a:solidFill>
                <a:cs typeface="Arial" panose="020B0604020202020204" pitchFamily="34" charset="0"/>
              </a:rPr>
              <a:t>alben</a:t>
            </a:r>
            <a:r>
              <a:rPr lang="fr-FR" altLang="fr-FR" sz="726" dirty="0"/>
              <a:t> ; </a:t>
            </a:r>
            <a:r>
              <a:rPr lang="fr-FR" altLang="fr-FR" sz="726" dirty="0" err="1">
                <a:solidFill>
                  <a:srgbClr val="000000"/>
                </a:solidFill>
                <a:cs typeface="Arial" panose="020B0604020202020204" pitchFamily="34" charset="0"/>
              </a:rPr>
              <a:t>žlutá</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Rumena</a:t>
            </a:r>
            <a:r>
              <a:rPr lang="fr-FR" altLang="fr-FR" sz="726" dirty="0">
                <a:solidFill>
                  <a:srgbClr val="000000"/>
                </a:solidFill>
                <a:cs typeface="Arial" panose="020B0604020202020204" pitchFamily="34" charset="0"/>
              </a:rPr>
              <a:t> ; </a:t>
            </a:r>
            <a:r>
              <a:rPr lang="fr-FR" altLang="fr-FR" sz="726" dirty="0" err="1">
                <a:solidFill>
                  <a:srgbClr val="000000"/>
                </a:solidFill>
                <a:cs typeface="Arial" panose="020B0604020202020204" pitchFamily="34" charset="0"/>
              </a:rPr>
              <a:t>žltá</a:t>
            </a:r>
            <a:r>
              <a:rPr lang="fr-FR" altLang="fr-FR" sz="726" dirty="0"/>
              <a:t> ; </a:t>
            </a:r>
            <a:r>
              <a:rPr lang="fr-FR" altLang="fr-FR" sz="726" dirty="0" err="1">
                <a:solidFill>
                  <a:srgbClr val="000000"/>
                </a:solidFill>
                <a:cs typeface="Arial" panose="020B0604020202020204" pitchFamily="34" charset="0"/>
              </a:rPr>
              <a:t>κίτρινο</a:t>
            </a:r>
            <a:r>
              <a:rPr lang="fr-FR" altLang="fr-FR" sz="726" dirty="0"/>
              <a:t> ; </a:t>
            </a:r>
            <a:r>
              <a:rPr lang="fr-FR" altLang="fr-FR" sz="726" dirty="0" err="1">
                <a:solidFill>
                  <a:srgbClr val="000000"/>
                </a:solidFill>
                <a:cs typeface="Arial" panose="020B0604020202020204" pitchFamily="34" charset="0"/>
              </a:rPr>
              <a:t>желтый</a:t>
            </a:r>
            <a:r>
              <a:rPr lang="fr-FR" altLang="fr-FR" sz="726" dirty="0"/>
              <a:t>   </a:t>
            </a:r>
          </a:p>
        </p:txBody>
      </p:sp>
      <p:sp>
        <p:nvSpPr>
          <p:cNvPr id="3187" name="object 39"/>
          <p:cNvSpPr txBox="1">
            <a:spLocks noChangeArrowheads="1"/>
          </p:cNvSpPr>
          <p:nvPr/>
        </p:nvSpPr>
        <p:spPr bwMode="auto">
          <a:xfrm>
            <a:off x="914400" y="1370013"/>
            <a:ext cx="879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700">
                <a:solidFill>
                  <a:srgbClr val="231F20"/>
                </a:solidFill>
                <a:cs typeface="Arial" panose="020B0604020202020204" pitchFamily="34" charset="0"/>
              </a:rPr>
              <a:t>EN ISO 20471:2013</a:t>
            </a:r>
          </a:p>
          <a:p>
            <a:pPr algn="ctr">
              <a:spcBef>
                <a:spcPct val="0"/>
              </a:spcBef>
              <a:buFontTx/>
              <a:buNone/>
            </a:pPr>
            <a:r>
              <a:rPr lang="en-US" altLang="en-US" sz="700">
                <a:solidFill>
                  <a:srgbClr val="231F20"/>
                </a:solidFill>
                <a:cs typeface="Arial" panose="020B0604020202020204" pitchFamily="34" charset="0"/>
              </a:rPr>
              <a:t>+ A1:2016</a:t>
            </a:r>
            <a:endParaRPr lang="en-US" altLang="en-US" sz="400"/>
          </a:p>
          <a:p>
            <a:pPr algn="r">
              <a:spcBef>
                <a:spcPct val="0"/>
              </a:spcBef>
              <a:buFontTx/>
              <a:buNone/>
            </a:pPr>
            <a:endParaRPr lang="en-US" altLang="en-US" sz="900">
              <a:cs typeface="Arial" panose="020B0604020202020204" pitchFamily="34" charset="0"/>
            </a:endParaRPr>
          </a:p>
        </p:txBody>
      </p:sp>
      <p:sp>
        <p:nvSpPr>
          <p:cNvPr id="3188" name="object 40"/>
          <p:cNvSpPr>
            <a:spLocks/>
          </p:cNvSpPr>
          <p:nvPr/>
        </p:nvSpPr>
        <p:spPr bwMode="auto">
          <a:xfrm>
            <a:off x="1089025" y="1635125"/>
            <a:ext cx="520700" cy="593725"/>
          </a:xfrm>
          <a:custGeom>
            <a:avLst/>
            <a:gdLst>
              <a:gd name="T0" fmla="*/ 45860 w 574725"/>
              <a:gd name="T1" fmla="*/ 531 h 655180"/>
              <a:gd name="T2" fmla="*/ 29319 w 574725"/>
              <a:gd name="T3" fmla="*/ 5347 h 655180"/>
              <a:gd name="T4" fmla="*/ 14479 w 574725"/>
              <a:gd name="T5" fmla="*/ 14872 h 655180"/>
              <a:gd name="T6" fmla="*/ 11490 w 574725"/>
              <a:gd name="T7" fmla="*/ 21639 h 655180"/>
              <a:gd name="T8" fmla="*/ 12965 w 574725"/>
              <a:gd name="T9" fmla="*/ 25999 h 655180"/>
              <a:gd name="T10" fmla="*/ 13559 w 574725"/>
              <a:gd name="T11" fmla="*/ 29479 h 655180"/>
              <a:gd name="T12" fmla="*/ 11365 w 574725"/>
              <a:gd name="T13" fmla="*/ 40995 h 655180"/>
              <a:gd name="T14" fmla="*/ 4068 w 574725"/>
              <a:gd name="T15" fmla="*/ 56579 h 655180"/>
              <a:gd name="T16" fmla="*/ 0 w 574725"/>
              <a:gd name="T17" fmla="*/ 122795 h 655180"/>
              <a:gd name="T18" fmla="*/ 107306 w 574725"/>
              <a:gd name="T19" fmla="*/ 117894 h 655180"/>
              <a:gd name="T20" fmla="*/ 5004 w 574725"/>
              <a:gd name="T21" fmla="*/ 110939 h 655180"/>
              <a:gd name="T22" fmla="*/ 107306 w 574725"/>
              <a:gd name="T23" fmla="*/ 101262 h 655180"/>
              <a:gd name="T24" fmla="*/ 5004 w 574725"/>
              <a:gd name="T25" fmla="*/ 92186 h 655180"/>
              <a:gd name="T26" fmla="*/ 107306 w 574725"/>
              <a:gd name="T27" fmla="*/ 82510 h 655180"/>
              <a:gd name="T28" fmla="*/ 5004 w 574725"/>
              <a:gd name="T29" fmla="*/ 63250 h 655180"/>
              <a:gd name="T30" fmla="*/ 14342 w 574725"/>
              <a:gd name="T31" fmla="*/ 49237 h 655180"/>
              <a:gd name="T32" fmla="*/ 17097 w 574725"/>
              <a:gd name="T33" fmla="*/ 31846 h 655180"/>
              <a:gd name="T34" fmla="*/ 16277 w 574725"/>
              <a:gd name="T35" fmla="*/ 21550 h 655180"/>
              <a:gd name="T36" fmla="*/ 17464 w 574725"/>
              <a:gd name="T37" fmla="*/ 19156 h 655180"/>
              <a:gd name="T38" fmla="*/ 30187 w 574725"/>
              <a:gd name="T39" fmla="*/ 17827 h 655180"/>
              <a:gd name="T40" fmla="*/ 30581 w 574725"/>
              <a:gd name="T41" fmla="*/ 10389 h 655180"/>
              <a:gd name="T42" fmla="*/ 37365 w 574725"/>
              <a:gd name="T43" fmla="*/ 10004 h 655180"/>
              <a:gd name="T44" fmla="*/ 44867 w 574725"/>
              <a:gd name="T45" fmla="*/ 5733 h 655180"/>
              <a:gd name="T46" fmla="*/ 84618 w 574725"/>
              <a:gd name="T47" fmla="*/ 4980 h 655180"/>
              <a:gd name="T48" fmla="*/ 76864 w 574725"/>
              <a:gd name="T49" fmla="*/ 1222 h 655180"/>
              <a:gd name="T50" fmla="*/ 61416 w 574725"/>
              <a:gd name="T51" fmla="*/ 19 h 655180"/>
              <a:gd name="T52" fmla="*/ 107306 w 574725"/>
              <a:gd name="T53" fmla="*/ 110939 h 655180"/>
              <a:gd name="T54" fmla="*/ 102304 w 574725"/>
              <a:gd name="T55" fmla="*/ 117894 h 655180"/>
              <a:gd name="T56" fmla="*/ 107306 w 574725"/>
              <a:gd name="T57" fmla="*/ 110939 h 655180"/>
              <a:gd name="T58" fmla="*/ 102304 w 574725"/>
              <a:gd name="T59" fmla="*/ 92186 h 655180"/>
              <a:gd name="T60" fmla="*/ 107306 w 574725"/>
              <a:gd name="T61" fmla="*/ 101262 h 655180"/>
              <a:gd name="T62" fmla="*/ 30187 w 574725"/>
              <a:gd name="T63" fmla="*/ 17827 h 655180"/>
              <a:gd name="T64" fmla="*/ 20667 w 574725"/>
              <a:gd name="T65" fmla="*/ 82510 h 655180"/>
              <a:gd name="T66" fmla="*/ 30187 w 574725"/>
              <a:gd name="T67" fmla="*/ 17827 h 655180"/>
              <a:gd name="T68" fmla="*/ 31396 w 574725"/>
              <a:gd name="T69" fmla="*/ 10004 h 655180"/>
              <a:gd name="T70" fmla="*/ 51309 w 574725"/>
              <a:gd name="T71" fmla="*/ 82510 h 655180"/>
              <a:gd name="T72" fmla="*/ 56309 w 574725"/>
              <a:gd name="T73" fmla="*/ 40847 h 655180"/>
              <a:gd name="T74" fmla="*/ 53878 w 574725"/>
              <a:gd name="T75" fmla="*/ 35404 h 655180"/>
              <a:gd name="T76" fmla="*/ 89531 w 574725"/>
              <a:gd name="T77" fmla="*/ 9722 h 655180"/>
              <a:gd name="T78" fmla="*/ 77143 w 574725"/>
              <a:gd name="T79" fmla="*/ 9993 h 655180"/>
              <a:gd name="T80" fmla="*/ 77432 w 574725"/>
              <a:gd name="T81" fmla="*/ 82510 h 655180"/>
              <a:gd name="T82" fmla="*/ 86953 w 574725"/>
              <a:gd name="T83" fmla="*/ 16112 h 655180"/>
              <a:gd name="T84" fmla="*/ 93098 w 574725"/>
              <a:gd name="T85" fmla="*/ 13924 h 655180"/>
              <a:gd name="T86" fmla="*/ 89584 w 574725"/>
              <a:gd name="T87" fmla="*/ 9779 h 655180"/>
              <a:gd name="T88" fmla="*/ 94870 w 574725"/>
              <a:gd name="T89" fmla="*/ 16112 h 655180"/>
              <a:gd name="T90" fmla="*/ 89731 w 574725"/>
              <a:gd name="T91" fmla="*/ 18583 h 655180"/>
              <a:gd name="T92" fmla="*/ 89861 w 574725"/>
              <a:gd name="T93" fmla="*/ 29035 h 655180"/>
              <a:gd name="T94" fmla="*/ 89788 w 574725"/>
              <a:gd name="T95" fmla="*/ 34639 h 655180"/>
              <a:gd name="T96" fmla="*/ 94464 w 574725"/>
              <a:gd name="T97" fmla="*/ 50402 h 655180"/>
              <a:gd name="T98" fmla="*/ 102250 w 574725"/>
              <a:gd name="T99" fmla="*/ 63187 h 655180"/>
              <a:gd name="T100" fmla="*/ 107306 w 574725"/>
              <a:gd name="T101" fmla="*/ 82510 h 655180"/>
              <a:gd name="T102" fmla="*/ 105146 w 574725"/>
              <a:gd name="T103" fmla="*/ 59138 h 655180"/>
              <a:gd name="T104" fmla="*/ 99340 w 574725"/>
              <a:gd name="T105" fmla="*/ 51091 h 655180"/>
              <a:gd name="T106" fmla="*/ 95429 w 574725"/>
              <a:gd name="T107" fmla="*/ 33104 h 655180"/>
              <a:gd name="T108" fmla="*/ 96457 w 574725"/>
              <a:gd name="T109" fmla="*/ 22574 h 655180"/>
              <a:gd name="T110" fmla="*/ 94870 w 574725"/>
              <a:gd name="T111" fmla="*/ 16112 h 655180"/>
              <a:gd name="T112" fmla="*/ 52299 w 574725"/>
              <a:gd name="T113" fmla="*/ 4980 h 655180"/>
              <a:gd name="T114" fmla="*/ 57997 w 574725"/>
              <a:gd name="T115" fmla="*/ 5165 h 655180"/>
              <a:gd name="T116" fmla="*/ 71795 w 574725"/>
              <a:gd name="T117" fmla="*/ 7842 h 655180"/>
              <a:gd name="T118" fmla="*/ 59848 w 574725"/>
              <a:gd name="T119" fmla="*/ 35404 h 655180"/>
              <a:gd name="T120" fmla="*/ 89531 w 574725"/>
              <a:gd name="T121" fmla="*/ 9722 h 655180"/>
              <a:gd name="T122" fmla="*/ 86465 w 574725"/>
              <a:gd name="T123" fmla="*/ 6551 h 655180"/>
              <a:gd name="T124" fmla="*/ 84618 w 574725"/>
              <a:gd name="T125" fmla="*/ 4980 h 655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74725" h="655180">
                <a:moveTo>
                  <a:pt x="287870" y="0"/>
                </a:moveTo>
                <a:lnTo>
                  <a:pt x="245622" y="2836"/>
                </a:lnTo>
                <a:lnTo>
                  <a:pt x="207192" y="10533"/>
                </a:lnTo>
                <a:lnTo>
                  <a:pt x="157033" y="28532"/>
                </a:lnTo>
                <a:lnTo>
                  <a:pt x="116307" y="50623"/>
                </a:lnTo>
                <a:lnTo>
                  <a:pt x="77550" y="79344"/>
                </a:lnTo>
                <a:lnTo>
                  <a:pt x="55770" y="100376"/>
                </a:lnTo>
                <a:lnTo>
                  <a:pt x="61537" y="115458"/>
                </a:lnTo>
                <a:lnTo>
                  <a:pt x="66089" y="128013"/>
                </a:lnTo>
                <a:lnTo>
                  <a:pt x="69442" y="138719"/>
                </a:lnTo>
                <a:lnTo>
                  <a:pt x="71615" y="148251"/>
                </a:lnTo>
                <a:lnTo>
                  <a:pt x="72626" y="157288"/>
                </a:lnTo>
                <a:lnTo>
                  <a:pt x="72492" y="166506"/>
                </a:lnTo>
                <a:lnTo>
                  <a:pt x="60864" y="218729"/>
                </a:lnTo>
                <a:lnTo>
                  <a:pt x="46257" y="259372"/>
                </a:lnTo>
                <a:lnTo>
                  <a:pt x="21784" y="301872"/>
                </a:lnTo>
                <a:lnTo>
                  <a:pt x="696" y="326025"/>
                </a:lnTo>
                <a:lnTo>
                  <a:pt x="0" y="655180"/>
                </a:lnTo>
                <a:lnTo>
                  <a:pt x="574725" y="655180"/>
                </a:lnTo>
                <a:lnTo>
                  <a:pt x="574725" y="629030"/>
                </a:lnTo>
                <a:lnTo>
                  <a:pt x="26796" y="629030"/>
                </a:lnTo>
                <a:lnTo>
                  <a:pt x="26796" y="591921"/>
                </a:lnTo>
                <a:lnTo>
                  <a:pt x="574725" y="591921"/>
                </a:lnTo>
                <a:lnTo>
                  <a:pt x="574725" y="540283"/>
                </a:lnTo>
                <a:lnTo>
                  <a:pt x="26796" y="540283"/>
                </a:lnTo>
                <a:lnTo>
                  <a:pt x="26796" y="491870"/>
                </a:lnTo>
                <a:lnTo>
                  <a:pt x="574725" y="491870"/>
                </a:lnTo>
                <a:lnTo>
                  <a:pt x="574725" y="440232"/>
                </a:lnTo>
                <a:lnTo>
                  <a:pt x="26796" y="440232"/>
                </a:lnTo>
                <a:lnTo>
                  <a:pt x="26796" y="337477"/>
                </a:lnTo>
                <a:lnTo>
                  <a:pt x="59531" y="306390"/>
                </a:lnTo>
                <a:lnTo>
                  <a:pt x="76816" y="262702"/>
                </a:lnTo>
                <a:lnTo>
                  <a:pt x="86138" y="224009"/>
                </a:lnTo>
                <a:lnTo>
                  <a:pt x="91571" y="169915"/>
                </a:lnTo>
                <a:lnTo>
                  <a:pt x="91431" y="154900"/>
                </a:lnTo>
                <a:lnTo>
                  <a:pt x="87178" y="114981"/>
                </a:lnTo>
                <a:lnTo>
                  <a:pt x="86323" y="110918"/>
                </a:lnTo>
                <a:lnTo>
                  <a:pt x="93536" y="102211"/>
                </a:lnTo>
                <a:lnTo>
                  <a:pt x="101588" y="95116"/>
                </a:lnTo>
                <a:lnTo>
                  <a:pt x="161683" y="95116"/>
                </a:lnTo>
                <a:lnTo>
                  <a:pt x="161683" y="56476"/>
                </a:lnTo>
                <a:lnTo>
                  <a:pt x="163791" y="55435"/>
                </a:lnTo>
                <a:lnTo>
                  <a:pt x="168147" y="53378"/>
                </a:lnTo>
                <a:lnTo>
                  <a:pt x="200125" y="53378"/>
                </a:lnTo>
                <a:lnTo>
                  <a:pt x="193390" y="43058"/>
                </a:lnTo>
                <a:lnTo>
                  <a:pt x="240298" y="30589"/>
                </a:lnTo>
                <a:lnTo>
                  <a:pt x="280109" y="26574"/>
                </a:lnTo>
                <a:lnTo>
                  <a:pt x="453208" y="26574"/>
                </a:lnTo>
                <a:lnTo>
                  <a:pt x="447103" y="22011"/>
                </a:lnTo>
                <a:lnTo>
                  <a:pt x="411675" y="6522"/>
                </a:lnTo>
                <a:lnTo>
                  <a:pt x="362326" y="815"/>
                </a:lnTo>
                <a:lnTo>
                  <a:pt x="328936" y="101"/>
                </a:lnTo>
                <a:lnTo>
                  <a:pt x="287870" y="0"/>
                </a:lnTo>
                <a:close/>
              </a:path>
              <a:path w="574725" h="655180">
                <a:moveTo>
                  <a:pt x="574725" y="591921"/>
                </a:moveTo>
                <a:lnTo>
                  <a:pt x="547928" y="591921"/>
                </a:lnTo>
                <a:lnTo>
                  <a:pt x="547928" y="629030"/>
                </a:lnTo>
                <a:lnTo>
                  <a:pt x="574725" y="629030"/>
                </a:lnTo>
                <a:lnTo>
                  <a:pt x="574725" y="591921"/>
                </a:lnTo>
                <a:close/>
              </a:path>
              <a:path w="574725" h="655180">
                <a:moveTo>
                  <a:pt x="574725" y="491870"/>
                </a:moveTo>
                <a:lnTo>
                  <a:pt x="547928" y="491870"/>
                </a:lnTo>
                <a:lnTo>
                  <a:pt x="547928" y="540283"/>
                </a:lnTo>
                <a:lnTo>
                  <a:pt x="574725" y="540283"/>
                </a:lnTo>
                <a:lnTo>
                  <a:pt x="574725" y="491870"/>
                </a:lnTo>
                <a:close/>
              </a:path>
              <a:path w="574725" h="655180">
                <a:moveTo>
                  <a:pt x="161683" y="95116"/>
                </a:moveTo>
                <a:lnTo>
                  <a:pt x="101588" y="95116"/>
                </a:lnTo>
                <a:lnTo>
                  <a:pt x="110693" y="440232"/>
                </a:lnTo>
                <a:lnTo>
                  <a:pt x="161683" y="440232"/>
                </a:lnTo>
                <a:lnTo>
                  <a:pt x="161683" y="95116"/>
                </a:lnTo>
                <a:close/>
              </a:path>
              <a:path w="574725" h="655180">
                <a:moveTo>
                  <a:pt x="200125" y="53378"/>
                </a:moveTo>
                <a:lnTo>
                  <a:pt x="168147" y="53378"/>
                </a:lnTo>
                <a:lnTo>
                  <a:pt x="274802" y="216814"/>
                </a:lnTo>
                <a:lnTo>
                  <a:pt x="274802" y="440232"/>
                </a:lnTo>
                <a:lnTo>
                  <a:pt x="301586" y="440232"/>
                </a:lnTo>
                <a:lnTo>
                  <a:pt x="301586" y="217944"/>
                </a:lnTo>
                <a:lnTo>
                  <a:pt x="320543" y="188899"/>
                </a:lnTo>
                <a:lnTo>
                  <a:pt x="288569" y="188899"/>
                </a:lnTo>
                <a:lnTo>
                  <a:pt x="200125" y="53378"/>
                </a:lnTo>
                <a:close/>
              </a:path>
              <a:path w="574725" h="655180">
                <a:moveTo>
                  <a:pt x="479514" y="51866"/>
                </a:moveTo>
                <a:lnTo>
                  <a:pt x="409981" y="51866"/>
                </a:lnTo>
                <a:lnTo>
                  <a:pt x="413169" y="53314"/>
                </a:lnTo>
                <a:lnTo>
                  <a:pt x="414718" y="54051"/>
                </a:lnTo>
                <a:lnTo>
                  <a:pt x="414718" y="440232"/>
                </a:lnTo>
                <a:lnTo>
                  <a:pt x="465709" y="440232"/>
                </a:lnTo>
                <a:lnTo>
                  <a:pt x="465709" y="85966"/>
                </a:lnTo>
                <a:lnTo>
                  <a:pt x="508118" y="85966"/>
                </a:lnTo>
                <a:lnTo>
                  <a:pt x="498622" y="74289"/>
                </a:lnTo>
                <a:lnTo>
                  <a:pt x="488860" y="62583"/>
                </a:lnTo>
                <a:lnTo>
                  <a:pt x="479801" y="52176"/>
                </a:lnTo>
                <a:lnTo>
                  <a:pt x="479514" y="51866"/>
                </a:lnTo>
                <a:close/>
              </a:path>
              <a:path w="574725" h="655180">
                <a:moveTo>
                  <a:pt x="508118" y="85966"/>
                </a:moveTo>
                <a:lnTo>
                  <a:pt x="465709" y="85966"/>
                </a:lnTo>
                <a:lnTo>
                  <a:pt x="480589" y="99148"/>
                </a:lnTo>
                <a:lnTo>
                  <a:pt x="488403" y="107342"/>
                </a:lnTo>
                <a:lnTo>
                  <a:pt x="481288" y="154920"/>
                </a:lnTo>
                <a:lnTo>
                  <a:pt x="480310" y="176627"/>
                </a:lnTo>
                <a:lnTo>
                  <a:pt x="480894" y="184817"/>
                </a:lnTo>
                <a:lnTo>
                  <a:pt x="491997" y="230742"/>
                </a:lnTo>
                <a:lnTo>
                  <a:pt x="505941" y="268921"/>
                </a:lnTo>
                <a:lnTo>
                  <a:pt x="528995" y="311723"/>
                </a:lnTo>
                <a:lnTo>
                  <a:pt x="547645" y="337131"/>
                </a:lnTo>
                <a:lnTo>
                  <a:pt x="547928" y="440232"/>
                </a:lnTo>
                <a:lnTo>
                  <a:pt x="574725" y="440232"/>
                </a:lnTo>
                <a:lnTo>
                  <a:pt x="574725" y="326593"/>
                </a:lnTo>
                <a:lnTo>
                  <a:pt x="563153" y="315533"/>
                </a:lnTo>
                <a:lnTo>
                  <a:pt x="553992" y="306390"/>
                </a:lnTo>
                <a:lnTo>
                  <a:pt x="532050" y="272599"/>
                </a:lnTo>
                <a:lnTo>
                  <a:pt x="518007" y="227964"/>
                </a:lnTo>
                <a:lnTo>
                  <a:pt x="511104" y="176627"/>
                </a:lnTo>
                <a:lnTo>
                  <a:pt x="511523" y="160445"/>
                </a:lnTo>
                <a:lnTo>
                  <a:pt x="516612" y="120447"/>
                </a:lnTo>
                <a:lnTo>
                  <a:pt x="520955" y="101906"/>
                </a:lnTo>
                <a:lnTo>
                  <a:pt x="508118" y="85966"/>
                </a:lnTo>
                <a:close/>
              </a:path>
              <a:path w="574725" h="655180">
                <a:moveTo>
                  <a:pt x="453208" y="26574"/>
                </a:moveTo>
                <a:lnTo>
                  <a:pt x="280109" y="26574"/>
                </a:lnTo>
                <a:lnTo>
                  <a:pt x="295896" y="26806"/>
                </a:lnTo>
                <a:lnTo>
                  <a:pt x="310629" y="27557"/>
                </a:lnTo>
                <a:lnTo>
                  <a:pt x="349321" y="32540"/>
                </a:lnTo>
                <a:lnTo>
                  <a:pt x="384530" y="41846"/>
                </a:lnTo>
                <a:lnTo>
                  <a:pt x="288569" y="188899"/>
                </a:lnTo>
                <a:lnTo>
                  <a:pt x="320543" y="188899"/>
                </a:lnTo>
                <a:lnTo>
                  <a:pt x="409981" y="51866"/>
                </a:lnTo>
                <a:lnTo>
                  <a:pt x="479514" y="51866"/>
                </a:lnTo>
                <a:lnTo>
                  <a:pt x="471271" y="42991"/>
                </a:lnTo>
                <a:lnTo>
                  <a:pt x="463094" y="34953"/>
                </a:lnTo>
                <a:lnTo>
                  <a:pt x="455097" y="27986"/>
                </a:lnTo>
                <a:lnTo>
                  <a:pt x="453208" y="2657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GB"/>
          </a:p>
        </p:txBody>
      </p:sp>
      <p:sp>
        <p:nvSpPr>
          <p:cNvPr id="3189" name="object 41"/>
          <p:cNvSpPr>
            <a:spLocks/>
          </p:cNvSpPr>
          <p:nvPr/>
        </p:nvSpPr>
        <p:spPr bwMode="auto">
          <a:xfrm>
            <a:off x="914400" y="1331913"/>
            <a:ext cx="942975" cy="923925"/>
          </a:xfrm>
          <a:custGeom>
            <a:avLst/>
            <a:gdLst>
              <a:gd name="T0" fmla="*/ 82567 w 1134427"/>
              <a:gd name="T1" fmla="*/ 191438 h 1019441"/>
              <a:gd name="T2" fmla="*/ 0 w 1134427"/>
              <a:gd name="T3" fmla="*/ 191438 h 1019441"/>
              <a:gd name="T4" fmla="*/ 0 w 1134427"/>
              <a:gd name="T5" fmla="*/ 0 h 1019441"/>
              <a:gd name="T6" fmla="*/ 82567 w 1134427"/>
              <a:gd name="T7" fmla="*/ 0 h 1019441"/>
              <a:gd name="T8" fmla="*/ 82567 w 1134427"/>
              <a:gd name="T9" fmla="*/ 191438 h 1019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4427" h="1019441">
                <a:moveTo>
                  <a:pt x="1134427" y="1019441"/>
                </a:moveTo>
                <a:lnTo>
                  <a:pt x="0" y="1019441"/>
                </a:lnTo>
                <a:lnTo>
                  <a:pt x="0" y="0"/>
                </a:lnTo>
                <a:lnTo>
                  <a:pt x="1134427" y="0"/>
                </a:lnTo>
                <a:lnTo>
                  <a:pt x="1134427" y="1019441"/>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GB"/>
          </a:p>
        </p:txBody>
      </p:sp>
      <p:sp>
        <p:nvSpPr>
          <p:cNvPr id="3190" name="object 39"/>
          <p:cNvSpPr txBox="1">
            <a:spLocks noChangeArrowheads="1"/>
          </p:cNvSpPr>
          <p:nvPr/>
        </p:nvSpPr>
        <p:spPr bwMode="auto">
          <a:xfrm>
            <a:off x="1620838" y="1858963"/>
            <a:ext cx="269875"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a:cs typeface="Arial" panose="020B0604020202020204" pitchFamily="34" charset="0"/>
              </a:rPr>
              <a:t>2</a:t>
            </a:r>
          </a:p>
          <a:p>
            <a:pPr>
              <a:lnSpc>
                <a:spcPts val="450"/>
              </a:lnSpc>
              <a:spcBef>
                <a:spcPts val="38"/>
              </a:spcBef>
              <a:buFontTx/>
              <a:buNone/>
            </a:pPr>
            <a:endParaRPr lang="en-US" altLang="en-US" sz="400"/>
          </a:p>
          <a:p>
            <a:pPr algn="r">
              <a:spcBef>
                <a:spcPct val="0"/>
              </a:spcBef>
              <a:buFontTx/>
              <a:buNone/>
            </a:pPr>
            <a:endParaRPr lang="en-US" altLang="en-US" sz="900">
              <a:cs typeface="Arial" panose="020B0604020202020204" pitchFamily="34" charset="0"/>
            </a:endParaRPr>
          </a:p>
        </p:txBody>
      </p:sp>
      <p:pic>
        <p:nvPicPr>
          <p:cNvPr id="3191" name="Image 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2" name="Image 7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3" name="Image 7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4" name="Image 7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5" name="Imag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96" name="Text Box 51"/>
          <p:cNvSpPr txBox="1">
            <a:spLocks noChangeArrowheads="1"/>
          </p:cNvSpPr>
          <p:nvPr/>
        </p:nvSpPr>
        <p:spPr bwMode="auto">
          <a:xfrm>
            <a:off x="3922713" y="9180513"/>
            <a:ext cx="2819400" cy="674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fr-FR" sz="900">
                <a:solidFill>
                  <a:srgbClr val="000000"/>
                </a:solidFill>
                <a:cs typeface="Times New Roman" panose="02020603050405020304" pitchFamily="18" charset="0"/>
              </a:rPr>
              <a:t>EU type examination carried out by : </a:t>
            </a:r>
            <a:r>
              <a:rPr lang="en-GB" altLang="fr-FR" sz="900" u="sng">
                <a:solidFill>
                  <a:srgbClr val="000000"/>
                </a:solidFill>
                <a:cs typeface="Times New Roman" panose="02020603050405020304" pitchFamily="18" charset="0"/>
              </a:rPr>
              <a:t>SATRA Technology Europe Ltd n°2777</a:t>
            </a:r>
          </a:p>
          <a:p>
            <a:pPr>
              <a:buFontTx/>
              <a:buNone/>
            </a:pPr>
            <a:r>
              <a:rPr lang="en-GB" altLang="fr-FR" sz="900"/>
              <a:t>Bracetown Business Park, Clonee, D15 YN2P, Ireland</a:t>
            </a:r>
            <a:endParaRPr lang="en-US" altLang="fr-FR" sz="900">
              <a:solidFill>
                <a:srgbClr val="000000"/>
              </a:solidFill>
              <a:cs typeface="Times New Roman" panose="02020603050405020304" pitchFamily="18" charset="0"/>
            </a:endParaRPr>
          </a:p>
        </p:txBody>
      </p:sp>
      <p:sp>
        <p:nvSpPr>
          <p:cNvPr id="3197" name="Text Box 52"/>
          <p:cNvSpPr txBox="1">
            <a:spLocks noChangeArrowheads="1"/>
          </p:cNvSpPr>
          <p:nvPr/>
        </p:nvSpPr>
        <p:spPr bwMode="auto">
          <a:xfrm>
            <a:off x="188913" y="9274175"/>
            <a:ext cx="3733800" cy="476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a:t>Pour plus d’ information contacter :</a:t>
            </a:r>
          </a:p>
          <a:p>
            <a:pPr eaLnBrk="1" hangingPunct="1">
              <a:lnSpc>
                <a:spcPct val="80000"/>
              </a:lnSpc>
              <a:buFontTx/>
              <a:buNone/>
            </a:pPr>
            <a:r>
              <a:rPr lang="en-GB" altLang="fr-FR" sz="900">
                <a:solidFill>
                  <a:srgbClr val="000000"/>
                </a:solidFill>
                <a:cs typeface="Times New Roman" panose="02020603050405020304" pitchFamily="18" charset="0"/>
              </a:rPr>
              <a:t>WORLDWIDE EURO PROTECTION - </a:t>
            </a:r>
            <a:r>
              <a:rPr lang="fr-FR" altLang="fr-FR" sz="800"/>
              <a:t>555 route de la Dombes, 01700 Les Echets, MIRIBEL. France. **  h</a:t>
            </a:r>
            <a:r>
              <a:rPr lang="fr-FR" altLang="fr-FR" sz="800" u="sng">
                <a:hlinkClick r:id="rId12"/>
              </a:rPr>
              <a:t>ttps://wep.ovh/files/declaration_conformity/</a:t>
            </a:r>
            <a:endParaRPr lang="fr-FR" altLang="fr-FR" sz="800"/>
          </a:p>
        </p:txBody>
      </p:sp>
      <p:sp>
        <p:nvSpPr>
          <p:cNvPr id="3198" name="Text Box 296"/>
          <p:cNvSpPr txBox="1">
            <a:spLocks noChangeArrowheads="1"/>
          </p:cNvSpPr>
          <p:nvPr/>
        </p:nvSpPr>
        <p:spPr bwMode="auto">
          <a:xfrm>
            <a:off x="-31750" y="1873250"/>
            <a:ext cx="101441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a:solidFill>
                  <a:srgbClr val="231F20"/>
                </a:solidFill>
                <a:cs typeface="Arial" panose="020B0604020202020204" pitchFamily="34" charset="0"/>
              </a:rPr>
              <a:t>EN ISO 13688:2013</a:t>
            </a:r>
          </a:p>
        </p:txBody>
      </p:sp>
      <p:pic>
        <p:nvPicPr>
          <p:cNvPr id="3199" name="Picture 3"/>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1763" y="1370013"/>
            <a:ext cx="6381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Image 22" descr="Une image contenant clipart&#10;&#10;Description générée automatiquement"/>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68288" y="229439"/>
            <a:ext cx="2090886" cy="79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175">
            <a:extLst>
              <a:ext uri="{FF2B5EF4-FFF2-40B4-BE49-F238E27FC236}">
                <a16:creationId xmlns:a16="http://schemas.microsoft.com/office/drawing/2014/main" id="{0A958C9A-D54C-4F9F-B809-A2218E44129D}"/>
              </a:ext>
            </a:extLst>
          </p:cNvPr>
          <p:cNvSpPr>
            <a:spLocks noChangeArrowheads="1"/>
          </p:cNvSpPr>
          <p:nvPr/>
        </p:nvSpPr>
        <p:spPr bwMode="auto">
          <a:xfrm>
            <a:off x="258763" y="7354048"/>
            <a:ext cx="6366718" cy="2620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2 : Orange fluo; </a:t>
            </a:r>
            <a:r>
              <a:rPr lang="fr-FR" altLang="fr-FR" sz="750" dirty="0">
                <a:solidFill>
                  <a:srgbClr val="000000"/>
                </a:solidFill>
                <a:cs typeface="Arial" panose="020B0604020202020204" pitchFamily="34" charset="0"/>
              </a:rPr>
              <a:t>Orange; Orange; </a:t>
            </a:r>
            <a:r>
              <a:rPr lang="fr-FR" altLang="fr-FR" sz="750" dirty="0" err="1">
                <a:solidFill>
                  <a:srgbClr val="000000"/>
                </a:solidFill>
                <a:cs typeface="Arial" panose="020B0604020202020204" pitchFamily="34" charset="0"/>
              </a:rPr>
              <a:t>Narancs</a:t>
            </a:r>
            <a:r>
              <a:rPr lang="fr-FR" altLang="fr-FR" sz="750" dirty="0"/>
              <a:t> ; </a:t>
            </a:r>
            <a:r>
              <a:rPr lang="fr-FR" altLang="fr-FR" sz="750" dirty="0" err="1">
                <a:solidFill>
                  <a:srgbClr val="000000"/>
                </a:solidFill>
                <a:cs typeface="Arial" panose="020B0604020202020204" pitchFamily="34" charset="0"/>
              </a:rPr>
              <a:t>Naranja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оранжево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laranja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oranje</a:t>
            </a:r>
            <a:r>
              <a:rPr lang="fr-FR" altLang="fr-FR" sz="750" dirty="0"/>
              <a:t>; </a:t>
            </a:r>
            <a:r>
              <a:rPr lang="fr-FR" altLang="fr-FR" sz="750" dirty="0">
                <a:solidFill>
                  <a:srgbClr val="000000"/>
                </a:solidFill>
                <a:cs typeface="Arial" panose="020B0604020202020204" pitchFamily="34" charset="0"/>
              </a:rPr>
              <a:t>orange; </a:t>
            </a:r>
            <a:r>
              <a:rPr lang="fr-FR" altLang="fr-FR" sz="750" dirty="0" err="1">
                <a:solidFill>
                  <a:srgbClr val="000000"/>
                </a:solidFill>
                <a:cs typeface="Arial" panose="020B0604020202020204" pitchFamily="34" charset="0"/>
              </a:rPr>
              <a:t>oranssi</a:t>
            </a:r>
            <a:r>
              <a:rPr lang="fr-FR" altLang="fr-FR" sz="750" dirty="0"/>
              <a:t>; </a:t>
            </a:r>
            <a:r>
              <a:rPr lang="fr-FR" altLang="fr-FR" sz="750" dirty="0" err="1">
                <a:solidFill>
                  <a:srgbClr val="000000"/>
                </a:solidFill>
                <a:cs typeface="Arial" panose="020B0604020202020204" pitchFamily="34" charset="0"/>
              </a:rPr>
              <a:t>pomarańczowy</a:t>
            </a:r>
            <a:r>
              <a:rPr lang="fr-FR" altLang="fr-FR" sz="750" dirty="0"/>
              <a:t> ; </a:t>
            </a:r>
            <a:r>
              <a:rPr lang="fr-FR" altLang="fr-FR" sz="750" dirty="0" err="1">
                <a:solidFill>
                  <a:srgbClr val="000000"/>
                </a:solidFill>
                <a:cs typeface="Arial" panose="020B0604020202020204" pitchFamily="34" charset="0"/>
              </a:rPr>
              <a:t>oranž</a:t>
            </a:r>
            <a:r>
              <a:rPr lang="fr-FR" altLang="fr-FR" sz="750" dirty="0"/>
              <a:t>; </a:t>
            </a:r>
            <a:r>
              <a:rPr lang="fr-FR" altLang="fr-FR" sz="750" dirty="0" err="1">
                <a:solidFill>
                  <a:srgbClr val="000000"/>
                </a:solidFill>
                <a:cs typeface="Arial" panose="020B0604020202020204" pitchFamily="34" charset="0"/>
              </a:rPr>
              <a:t>portocaliu</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oranžová</a:t>
            </a:r>
            <a:r>
              <a:rPr lang="fr-FR" altLang="fr-FR" sz="750" dirty="0"/>
              <a:t>; </a:t>
            </a:r>
            <a:r>
              <a:rPr lang="fr-FR" altLang="fr-FR" sz="750" dirty="0" err="1">
                <a:solidFill>
                  <a:srgbClr val="000000"/>
                </a:solidFill>
                <a:cs typeface="Arial" panose="020B0604020202020204" pitchFamily="34" charset="0"/>
              </a:rPr>
              <a:t>oranžová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oranžna</a:t>
            </a:r>
            <a:r>
              <a:rPr lang="fr-FR" altLang="fr-FR" sz="750" dirty="0"/>
              <a:t> ; </a:t>
            </a:r>
            <a:r>
              <a:rPr lang="fr-FR" altLang="fr-FR" sz="750" dirty="0">
                <a:solidFill>
                  <a:srgbClr val="000000"/>
                </a:solidFill>
                <a:cs typeface="Arial" panose="020B0604020202020204" pitchFamily="34" charset="0"/>
              </a:rPr>
              <a:t>π</a:t>
            </a:r>
            <a:r>
              <a:rPr lang="fr-FR" altLang="fr-FR" sz="750" dirty="0" err="1">
                <a:solidFill>
                  <a:srgbClr val="000000"/>
                </a:solidFill>
                <a:cs typeface="Arial" panose="020B0604020202020204" pitchFamily="34" charset="0"/>
              </a:rPr>
              <a:t>ορτοκ</a:t>
            </a:r>
            <a:r>
              <a:rPr lang="fr-FR" altLang="fr-FR" sz="750" dirty="0">
                <a:solidFill>
                  <a:srgbClr val="000000"/>
                </a:solidFill>
                <a:cs typeface="Arial" panose="020B0604020202020204" pitchFamily="34" charset="0"/>
              </a:rPr>
              <a:t>αλί</a:t>
            </a:r>
            <a:r>
              <a:rPr lang="fr-FR" altLang="fr-FR" sz="750" dirty="0"/>
              <a:t> ; </a:t>
            </a:r>
            <a:r>
              <a:rPr lang="ar-SA" altLang="fr-FR" sz="750" dirty="0">
                <a:solidFill>
                  <a:srgbClr val="000000"/>
                </a:solidFill>
                <a:cs typeface="Arial" panose="020B0604020202020204" pitchFamily="34" charset="0"/>
              </a:rPr>
              <a:t>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ChangeArrowheads="1"/>
          </p:cNvSpPr>
          <p:nvPr/>
        </p:nvSpPr>
        <p:spPr bwMode="auto">
          <a:xfrm>
            <a:off x="115888" y="57150"/>
            <a:ext cx="6626225" cy="10969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Materias : </a:t>
            </a:r>
            <a:r>
              <a:rPr lang="es-ES" altLang="fr-FR" sz="700">
                <a:ea typeface="Calibri" panose="020F0502020204030204" pitchFamily="34" charset="0"/>
                <a:cs typeface="Times New Roman" panose="02020603050405020304" pitchFamily="18" charset="0"/>
              </a:rPr>
              <a:t>100% poliéster</a:t>
            </a:r>
            <a:r>
              <a:rPr lang="es-ES"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t>
            </a:r>
          </a:p>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asegurar una visibilidad óptima, la prenda debe de ser limpia y se debe de comparar con una prenda nueva cada año.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El número máximo de ciclos de limpieza indicado no es el único factor relacionado con la duración de la prenda. Su duración depende también de su utilización, su mantenimiento, las condiciones de almacenamiento, etc. </a:t>
            </a:r>
            <a:r>
              <a:rPr lang="it-IT" altLang="en-US" sz="700">
                <a:ea typeface="Calibri" panose="020F0502020204030204" pitchFamily="34" charset="0"/>
                <a:cs typeface="Times New Roman" panose="02020603050405020304" pitchFamily="18" charset="0"/>
              </a:rPr>
              <a:t>El marcado CE de este equipo significa que se han cumplido todas las especificaciones de la normativa europea 2016/425. </a:t>
            </a:r>
            <a:r>
              <a:rPr lang="es-ES" altLang="fr-FR" sz="700">
                <a:solidFill>
                  <a:srgbClr val="000000"/>
                </a:solidFill>
                <a:ea typeface="Calibri" panose="020F0502020204030204" pitchFamily="34" charset="0"/>
                <a:cs typeface="Times New Roman" panose="02020603050405020304" pitchFamily="18" charset="0"/>
              </a:rPr>
              <a:t>La declaración de conformidad está disponible en el sitio web: vea**</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4099" name="Text Box 17"/>
          <p:cNvSpPr txBox="1">
            <a:spLocks noChangeArrowheads="1"/>
          </p:cNvSpPr>
          <p:nvPr/>
        </p:nvSpPr>
        <p:spPr bwMode="auto">
          <a:xfrm>
            <a:off x="6496050" y="571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
        <p:nvSpPr>
          <p:cNvPr id="4100" name="Rectangle 18"/>
          <p:cNvSpPr>
            <a:spLocks noChangeArrowheads="1"/>
          </p:cNvSpPr>
          <p:nvPr/>
        </p:nvSpPr>
        <p:spPr bwMode="auto">
          <a:xfrm>
            <a:off x="115888" y="1157288"/>
            <a:ext cx="6626225" cy="1173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материал</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bg-BG" altLang="fr-FR" sz="700"/>
              <a:t>% полиестер</a:t>
            </a:r>
            <a:endParaRPr lang="fr-FR" altLang="fr-FR" sz="700"/>
          </a:p>
          <a:p>
            <a:pPr algn="just" eaLnBrk="1" hangingPunct="1">
              <a:spcBef>
                <a:spcPct val="0"/>
              </a:spcBef>
              <a:buFontTx/>
              <a:buNone/>
            </a:pPr>
            <a:r>
              <a:rPr lang="ru-RU" altLang="fr-FR" sz="700">
                <a:solidFill>
                  <a:srgbClr val="000000"/>
                </a:solidFill>
                <a:ea typeface="Calibri" panose="020F0502020204030204" pitchFamily="34" charset="0"/>
                <a:cs typeface="Calibri" panose="020F0502020204030204" pitchFamily="34" charset="0"/>
              </a:rPr>
              <a:t>Ограничения при употреба: Това е дреха за осигуряване на голяма видимост.</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Дрехата винаги трябва да се носи затворена и да не бъде покрита от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a:solidFill>
                  <a:srgbClr val="000000"/>
                </a:solidFill>
                <a:ea typeface="Calibri" panose="020F0502020204030204" pitchFamily="34" charset="0"/>
                <a:cs typeface="Calibri" panose="020F0502020204030204" pitchFamily="34"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Съхранение и транспорт: Съхранявайте винаги на чисто и сухо място.</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НЕ СКЛАДИРАЙТЕ НА МЯСТО, където дрехата може да бъде изложена пряко на слънчева светлина.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Това облекло трябва да се транспо</a:t>
            </a:r>
            <a:r>
              <a:rPr lang="bg-BG" altLang="fr-FR" sz="700">
                <a:solidFill>
                  <a:srgbClr val="000000"/>
                </a:solidFill>
                <a:ea typeface="Calibri" panose="020F0502020204030204" pitchFamily="34" charset="0"/>
                <a:cs typeface="Calibri" panose="020F0502020204030204" pitchFamily="34" charset="0"/>
              </a:rPr>
              <a:t>р</a:t>
            </a:r>
            <a:r>
              <a:rPr lang="ru-RU" altLang="fr-FR" sz="700">
                <a:solidFill>
                  <a:srgbClr val="000000"/>
                </a:solidFill>
                <a:ea typeface="Calibri" panose="020F0502020204030204" pitchFamily="34" charset="0"/>
                <a:cs typeface="Calibri" panose="020F0502020204030204" pitchFamily="34" charset="0"/>
              </a:rPr>
              <a:t>ти</a:t>
            </a:r>
            <a:r>
              <a:rPr lang="bg-BG" altLang="fr-FR" sz="700">
                <a:solidFill>
                  <a:srgbClr val="000000"/>
                </a:solidFill>
                <a:ea typeface="Calibri" panose="020F0502020204030204" pitchFamily="34" charset="0"/>
                <a:cs typeface="Calibri" panose="020F0502020204030204" pitchFamily="34" charset="0"/>
              </a:rPr>
              <a:t>р</a:t>
            </a:r>
            <a:r>
              <a:rPr lang="ru-RU" altLang="fr-FR" sz="700">
                <a:solidFill>
                  <a:srgbClr val="000000"/>
                </a:solidFill>
                <a:ea typeface="Calibri" panose="020F0502020204030204" pitchFamily="34" charset="0"/>
                <a:cs typeface="Calibri" panose="020F0502020204030204" pitchFamily="34" charset="0"/>
              </a:rPr>
              <a:t>а така както е било дост</a:t>
            </a:r>
            <a:r>
              <a:rPr lang="bg-BG" altLang="fr-FR" sz="700">
                <a:solidFill>
                  <a:srgbClr val="000000"/>
                </a:solidFill>
                <a:ea typeface="Calibri" panose="020F0502020204030204" pitchFamily="34" charset="0"/>
                <a:cs typeface="Calibri" panose="020F0502020204030204" pitchFamily="34" charset="0"/>
              </a:rPr>
              <a:t>а</a:t>
            </a:r>
            <a:r>
              <a:rPr lang="ru-RU" altLang="fr-FR" sz="700">
                <a:solidFill>
                  <a:srgbClr val="000000"/>
                </a:solidFill>
                <a:ea typeface="Calibri" panose="020F0502020204030204" pitchFamily="34" charset="0"/>
                <a:cs typeface="Calibri" panose="020F0502020204030204" pitchFamily="34" charset="0"/>
              </a:rPr>
              <a:t>вено от производителя.</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Никога не използвайте повреден продукт.</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Посоченият максимален брой цикли на почистване не е единственият фактор, свързан с жизнения цикъл на дрехата. Жизненият цикъл зависи и от употребата, грижата, съхранението и др.</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CE маркировката, поставена на това оборудване, означава, че всички спецификации на европейски Регламент 2016/425 са спазени</a:t>
            </a:r>
            <a:r>
              <a:rPr lang="fr-FR" altLang="fr-FR" sz="700">
                <a:solidFill>
                  <a:srgbClr val="000000"/>
                </a:solidFill>
                <a:ea typeface="Calibri" panose="020F0502020204030204" pitchFamily="34" charset="0"/>
                <a:cs typeface="Calibri" panose="020F0502020204030204" pitchFamily="34" charset="0"/>
              </a:rPr>
              <a:t>.</a:t>
            </a:r>
            <a:r>
              <a:rPr lang="ru-RU" altLang="fr-FR" sz="700">
                <a:solidFill>
                  <a:srgbClr val="000000"/>
                </a:solidFill>
                <a:ea typeface="Calibri" panose="020F0502020204030204" pitchFamily="34" charset="0"/>
                <a:cs typeface="Calibri" panose="020F0502020204030204" pitchFamily="34" charset="0"/>
              </a:rPr>
              <a:t> Декларацията за съответствие е достъпна на уеб сайта: вижте **.</a:t>
            </a:r>
            <a:r>
              <a:rPr lang="fr-FR" altLang="fr-FR" sz="700">
                <a:solidFill>
                  <a:srgbClr val="000000"/>
                </a:solidFill>
                <a:ea typeface="Calibri" panose="020F0502020204030204" pitchFamily="34" charset="0"/>
                <a:cs typeface="Calibri" panose="020F0502020204030204" pitchFamily="34" charset="0"/>
              </a:rPr>
              <a:t> </a:t>
            </a:r>
            <a:r>
              <a:rPr lang="ru-RU" altLang="fr-FR" sz="700">
                <a:solidFill>
                  <a:srgbClr val="000000"/>
                </a:solidFill>
                <a:ea typeface="Calibri" panose="020F0502020204030204" pitchFamily="34" charset="0"/>
                <a:cs typeface="Calibri" panose="020F0502020204030204" pitchFamily="34" charset="0"/>
              </a:rPr>
              <a:t>	</a:t>
            </a:r>
            <a:r>
              <a:rPr lang="fr-FR" altLang="fr-FR" sz="700">
                <a:solidFill>
                  <a:srgbClr val="000000"/>
                </a:solidFill>
                <a:ea typeface="Calibri" panose="020F0502020204030204" pitchFamily="34" charset="0"/>
                <a:cs typeface="Calibri" panose="020F0502020204030204" pitchFamily="34" charset="0"/>
              </a:rPr>
              <a:t> </a:t>
            </a:r>
            <a:r>
              <a:rPr lang="es-ES" altLang="fr-FR" sz="70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 </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hu-HU" altLang="fr-FR" sz="700">
                <a:solidFill>
                  <a:srgbClr val="800000"/>
                </a:solidFill>
                <a:ea typeface="Calibri" panose="020F0502020204030204" pitchFamily="34" charset="0"/>
                <a:cs typeface="Calibri" panose="020F0502020204030204" pitchFamily="34" charset="0"/>
              </a:rPr>
              <a:t>  </a:t>
            </a:r>
            <a:r>
              <a:rPr lang="fr-FR" altLang="fr-FR" sz="700">
                <a:solidFill>
                  <a:srgbClr val="800000"/>
                </a:solidFill>
                <a:ea typeface="Calibri" panose="020F0502020204030204" pitchFamily="34" charset="0"/>
                <a:cs typeface="Calibri" panose="020F0502020204030204" pitchFamily="34" charset="0"/>
              </a:rPr>
              <a:t> </a:t>
            </a:r>
            <a:r>
              <a:rPr lang="en-GB" altLang="fr-FR" sz="700">
                <a:solidFill>
                  <a:srgbClr val="800000"/>
                </a:solidFill>
                <a:ea typeface="Calibri" panose="020F0502020204030204" pitchFamily="34" charset="0"/>
                <a:cs typeface="Calibri" panose="020F0502020204030204" pitchFamily="34" charset="0"/>
              </a:rPr>
              <a:t>	</a:t>
            </a:r>
            <a:r>
              <a:rPr lang="fr-FR" altLang="fr-FR" sz="700">
                <a:solidFill>
                  <a:srgbClr val="FF0000"/>
                </a:solidFill>
                <a:ea typeface="Calibri" panose="020F0502020204030204" pitchFamily="34" charset="0"/>
                <a:cs typeface="Calibri" panose="020F0502020204030204" pitchFamily="34" charset="0"/>
              </a:rPr>
              <a:t>    </a:t>
            </a:r>
          </a:p>
        </p:txBody>
      </p:sp>
      <p:sp>
        <p:nvSpPr>
          <p:cNvPr id="4101" name="Text Box 19"/>
          <p:cNvSpPr txBox="1">
            <a:spLocks noChangeArrowheads="1"/>
          </p:cNvSpPr>
          <p:nvPr/>
        </p:nvSpPr>
        <p:spPr bwMode="auto">
          <a:xfrm>
            <a:off x="6494463" y="11572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4102" name="Rectangle 20"/>
          <p:cNvSpPr>
            <a:spLocks noChangeArrowheads="1"/>
          </p:cNvSpPr>
          <p:nvPr/>
        </p:nvSpPr>
        <p:spPr bwMode="auto">
          <a:xfrm>
            <a:off x="115888" y="2330450"/>
            <a:ext cx="6626225" cy="1185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 :</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t>100% poliéster</a:t>
            </a:r>
          </a:p>
          <a:p>
            <a:pPr algn="just" eaLnBrk="1" hangingPunct="1">
              <a:spcBef>
                <a:spcPct val="0"/>
              </a:spcBef>
              <a:buFontTx/>
              <a:buNone/>
            </a:pPr>
            <a:r>
              <a:rPr lang="pt-PT" altLang="fr-FR" sz="700" u="sng">
                <a:solidFill>
                  <a:srgbClr val="000000"/>
                </a:solidFill>
                <a:ea typeface="Calibri" panose="020F0502020204030204" pitchFamily="34" charset="0"/>
                <a:cs typeface="Calibri" panose="020F0502020204030204" pitchFamily="34" charset="0"/>
              </a:rPr>
              <a:t>Limites de utilizações:</a:t>
            </a:r>
            <a:r>
              <a:rPr lang="pt-PT" altLang="fr-FR" sz="700">
                <a:solidFill>
                  <a:srgbClr val="000000"/>
                </a:solidFill>
                <a:ea typeface="Calibri" panose="020F0502020204030204" pitchFamily="34" charset="0"/>
                <a:cs typeface="Calibri" panose="020F0502020204030204" pitchFamily="34" charset="0"/>
              </a:rPr>
              <a:t> Este vestuário é um vestuário de alta visibilidade.</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Deve usar sempre o vestuário fechado e este não deve ser coberto por outro </a:t>
            </a:r>
          </a:p>
          <a:p>
            <a:pPr algn="just" eaLnBrk="1" hangingPunct="1">
              <a:spcBef>
                <a:spcPct val="0"/>
              </a:spcBef>
              <a:buFontTx/>
              <a:buNone/>
            </a:pPr>
            <a:r>
              <a:rPr lang="pt-PT" altLang="fr-FR" sz="700">
                <a:solidFill>
                  <a:srgbClr val="000000"/>
                </a:solidFill>
                <a:ea typeface="Calibri" panose="020F0502020204030204" pitchFamily="34" charset="0"/>
                <a:cs typeface="Calibri" panose="020F0502020204030204" pitchFamily="34" charset="0"/>
              </a:rPr>
              <a:t>vestuário.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De modo a garantir uma visibilidade ideal, o vestuário deve estar limpo e deve efectuar uma comparação com um vestuário novo todos os anos.</a:t>
            </a:r>
            <a:r>
              <a:rPr lang="fr-FR" altLang="fr-FR" sz="700">
                <a:solidFill>
                  <a:srgbClr val="000000"/>
                </a:solidFill>
                <a:ea typeface="Calibri" panose="020F0502020204030204" pitchFamily="34" charset="0"/>
                <a:cs typeface="Calibri" panose="020F0502020204030204" pitchFamily="34" charset="0"/>
              </a:rPr>
              <a:t> </a:t>
            </a:r>
            <a:r>
              <a:rPr lang="pt-PT" altLang="fr-FR" sz="700" u="sng">
                <a:solidFill>
                  <a:srgbClr val="000000"/>
                </a:solidFill>
                <a:ea typeface="Calibri" panose="020F0502020204030204" pitchFamily="34" charset="0"/>
                <a:cs typeface="Calibri" panose="020F0502020204030204" pitchFamily="34" charset="0"/>
              </a:rPr>
              <a:t>Armazenamento e transporte:</a:t>
            </a:r>
            <a:r>
              <a:rPr lang="pt-PT" altLang="fr-FR" sz="700">
                <a:solidFill>
                  <a:srgbClr val="000000"/>
                </a:solidFill>
                <a:ea typeface="Calibri" panose="020F0502020204030204" pitchFamily="34" charset="0"/>
                <a:cs typeface="Calibri" panose="020F0502020204030204" pitchFamily="34" charset="0"/>
              </a:rPr>
              <a:t> Guarde sempre num local limpo e seco. NÃO guardar num local onde o vestuário possa estar exposto directamente à luz do sol.</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Este vestuário deve ser transportado tal como é fornecido pelo fabricante.</a:t>
            </a:r>
            <a:r>
              <a:rPr lang="fr-FR" altLang="fr-FR" sz="700" u="sng">
                <a:solidFill>
                  <a:srgbClr val="000000"/>
                </a:solidFill>
                <a:ea typeface="Calibri" panose="020F0502020204030204" pitchFamily="34" charset="0"/>
                <a:cs typeface="Calibri" panose="020F0502020204030204" pitchFamily="34" charset="0"/>
              </a:rPr>
              <a:t> </a:t>
            </a:r>
            <a:r>
              <a:rPr lang="pt-PT" altLang="fr-FR" sz="700" u="sng">
                <a:solidFill>
                  <a:srgbClr val="000000"/>
                </a:solidFill>
                <a:ea typeface="Calibri" panose="020F0502020204030204" pitchFamily="34" charset="0"/>
                <a:cs typeface="Calibri" panose="020F0502020204030204" pitchFamily="34" charset="0"/>
              </a:rPr>
              <a:t>REPARAÇÃO</a:t>
            </a:r>
            <a:r>
              <a:rPr lang="pt-PT" altLang="fr-FR" sz="700">
                <a:solidFill>
                  <a:srgbClr val="000000"/>
                </a:solidFill>
                <a:ea typeface="Calibri" panose="020F0502020204030204" pitchFamily="34" charset="0"/>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700">
                <a:solidFill>
                  <a:srgbClr val="000000"/>
                </a:solidFill>
                <a:ea typeface="Calibri" panose="020F0502020204030204" pitchFamily="34" charset="0"/>
                <a:cs typeface="Calibri" panose="020F0502020204030204" pitchFamily="34" charset="0"/>
              </a:rPr>
              <a:t> </a:t>
            </a:r>
            <a:r>
              <a:rPr lang="pt-PT" altLang="fr-FR" sz="700">
                <a:solidFill>
                  <a:srgbClr val="000000"/>
                </a:solidFill>
                <a:ea typeface="Calibri" panose="020F0502020204030204" pitchFamily="34" charset="0"/>
                <a:cs typeface="Calibri" panose="020F0502020204030204" pitchFamily="34" charset="0"/>
              </a:rPr>
              <a:t>Contactar o responsável pelos resíduos para a eliminação adequada do vestuário.</a:t>
            </a:r>
            <a:r>
              <a:rPr lang="fr-FR" altLang="fr-FR" sz="700">
                <a:solidFill>
                  <a:srgbClr val="000000"/>
                </a:solidFill>
                <a:ea typeface="Calibri" panose="020F0502020204030204" pitchFamily="34" charset="0"/>
                <a:cs typeface="Calibri" panose="020F0502020204030204" pitchFamily="34" charset="0"/>
              </a:rPr>
              <a:t> </a:t>
            </a:r>
            <a:r>
              <a:rPr lang="pt-BR" altLang="fr-FR" sz="700">
                <a:solidFill>
                  <a:srgbClr val="000000"/>
                </a:solidFill>
                <a:ea typeface="Calibri" panose="020F0502020204030204" pitchFamily="34" charset="0"/>
                <a:cs typeface="Calibri" panose="020F0502020204030204" pitchFamily="34" charset="0"/>
              </a:rPr>
              <a:t>O número máximo indicado de ciclos de limpeza não é o único factor associado ao tempo de vida da peça de vestuário. O seu tempo de vida depende também da sua utilização, manutenção, condições de armazenamento, etc. A marcação CE deste equipamento significa que todas as especificações do regulamento europeu 2016/425 foram respeitadas. A declaração de conformidade está disponível no website: ver **. </a:t>
            </a:r>
            <a:endParaRPr lang="fr-FR" altLang="fr-FR" sz="700">
              <a:solidFill>
                <a:srgbClr val="FF0000"/>
              </a:solidFill>
              <a:ea typeface="Calibri" panose="020F0502020204030204" pitchFamily="34" charset="0"/>
              <a:cs typeface="Calibri" panose="020F0502020204030204" pitchFamily="34" charset="0"/>
            </a:endParaRPr>
          </a:p>
        </p:txBody>
      </p:sp>
      <p:sp>
        <p:nvSpPr>
          <p:cNvPr id="4103" name="Text Box 21"/>
          <p:cNvSpPr txBox="1">
            <a:spLocks noChangeArrowheads="1"/>
          </p:cNvSpPr>
          <p:nvPr/>
        </p:nvSpPr>
        <p:spPr bwMode="auto">
          <a:xfrm>
            <a:off x="6494463" y="23304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4" name="Rectangle 22"/>
          <p:cNvSpPr>
            <a:spLocks noChangeArrowheads="1"/>
          </p:cNvSpPr>
          <p:nvPr/>
        </p:nvSpPr>
        <p:spPr bwMode="auto">
          <a:xfrm>
            <a:off x="115888" y="3517900"/>
            <a:ext cx="6626225" cy="1008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 polyester</a:t>
            </a:r>
          </a:p>
          <a:p>
            <a:pPr algn="just" eaLnBrk="1" hangingPunct="1">
              <a:spcBef>
                <a:spcPct val="0"/>
              </a:spcBef>
              <a:buFontTx/>
              <a:buNone/>
            </a:pPr>
            <a:r>
              <a:rPr lang="sv-SE" altLang="fr-FR" sz="700" u="sng">
                <a:solidFill>
                  <a:srgbClr val="000000"/>
                </a:solidFill>
                <a:ea typeface="Calibri" panose="020F0502020204030204" pitchFamily="34" charset="0"/>
                <a:cs typeface="Calibri" panose="020F0502020204030204" pitchFamily="34" charset="0"/>
              </a:rPr>
              <a:t>Begränsningar i användningen:</a:t>
            </a:r>
            <a:r>
              <a:rPr lang="sv-SE" altLang="fr-FR" sz="700">
                <a:solidFill>
                  <a:srgbClr val="000000"/>
                </a:solidFill>
                <a:ea typeface="Calibri" panose="020F0502020204030204" pitchFamily="34" charset="0"/>
                <a:cs typeface="Calibri" panose="020F0502020204030204" pitchFamily="34" charset="0"/>
              </a:rPr>
              <a:t> Detta klädesplagg är ett klädesplagg med hög synlighet. Klädesplagget skall alltid bäras tillstängt och inte vara täckt med </a:t>
            </a:r>
          </a:p>
          <a:p>
            <a:pPr algn="just" eaLnBrk="1" hangingPunct="1">
              <a:spcBef>
                <a:spcPct val="0"/>
              </a:spcBef>
              <a:buFontTx/>
              <a:buNone/>
            </a:pPr>
            <a:r>
              <a:rPr lang="sv-SE" altLang="fr-FR" sz="700">
                <a:solidFill>
                  <a:srgbClr val="000000"/>
                </a:solidFill>
                <a:ea typeface="Calibri" panose="020F0502020204030204" pitchFamily="34" charset="0"/>
                <a:cs typeface="Calibri" panose="020F0502020204030204" pitchFamily="34" charset="0"/>
              </a:rPr>
              <a:t>andra kläder. För att garantera optimal synlighet, skall klädesplagget hållas rent, och jämföras med ett nytt klädesplagg varje år. </a:t>
            </a:r>
            <a:r>
              <a:rPr lang="sv-SE" altLang="fr-FR" sz="700" u="sng">
                <a:solidFill>
                  <a:srgbClr val="000000"/>
                </a:solidFill>
                <a:ea typeface="Calibri" panose="020F0502020204030204" pitchFamily="34" charset="0"/>
                <a:cs typeface="Calibri" panose="020F0502020204030204" pitchFamily="34" charset="0"/>
              </a:rPr>
              <a:t>Lagring och transport:</a:t>
            </a:r>
            <a:r>
              <a:rPr lang="sv-SE" altLang="fr-FR" sz="700">
                <a:solidFill>
                  <a:srgbClr val="000000"/>
                </a:solidFill>
                <a:ea typeface="Calibri" panose="020F0502020204030204" pitchFamily="34" charset="0"/>
                <a:cs typeface="Calibri" panose="020F0502020204030204" pitchFamily="34" charset="0"/>
              </a:rPr>
              <a:t> Skall förvaras på ett torrt och rent ställe. BÖR INTE förvaras där klädesplagget skulle kunna utsättas för direkt solljus.</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Klädesplagget skall fraktas i samma skick som det levererats av tillverkaren.</a:t>
            </a:r>
            <a:r>
              <a:rPr lang="fr-FR" altLang="fr-FR" sz="700">
                <a:solidFill>
                  <a:srgbClr val="800000"/>
                </a:solidFill>
                <a:ea typeface="Calibri" panose="020F0502020204030204" pitchFamily="34" charset="0"/>
                <a:cs typeface="Calibri" panose="020F0502020204030204" pitchFamily="34" charset="0"/>
              </a:rPr>
              <a:t> </a:t>
            </a:r>
            <a:r>
              <a:rPr lang="sv-SE" altLang="fr-FR" sz="700" u="sng">
                <a:solidFill>
                  <a:srgbClr val="000000"/>
                </a:solidFill>
                <a:ea typeface="Calibri" panose="020F0502020204030204" pitchFamily="34" charset="0"/>
                <a:cs typeface="Calibri" panose="020F0502020204030204" pitchFamily="34" charset="0"/>
              </a:rPr>
              <a:t>LAGNING -</a:t>
            </a:r>
            <a:r>
              <a:rPr lang="sv-SE" altLang="fr-FR" sz="700">
                <a:solidFill>
                  <a:srgbClr val="000000"/>
                </a:solidFill>
                <a:ea typeface="Calibri" panose="020F0502020204030204" pitchFamily="34" charset="0"/>
                <a:cs typeface="Calibri" panose="020F0502020204030204" pitchFamily="34" charset="0"/>
              </a:rPr>
              <a:t> Om produkten skadats, kan den inte uppnå den maximala skyddsnivån, och den skall då lagas eller ersättas omedelbart.</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En skadad produkt bör inte användas. Lagning av produkten tolereras bara om det inte påverkar det som utlovats om klädesplagget. Om du är tveksam, kontakta tillverkaren nedan innan du försöker laga produkten.</a:t>
            </a:r>
            <a:r>
              <a:rPr lang="fr-FR" altLang="fr-FR" sz="700">
                <a:solidFill>
                  <a:srgbClr val="800000"/>
                </a:solidFill>
                <a:ea typeface="Calibri" panose="020F0502020204030204" pitchFamily="34" charset="0"/>
                <a:cs typeface="Calibri" panose="020F0502020204030204" pitchFamily="34" charset="0"/>
              </a:rPr>
              <a:t> </a:t>
            </a:r>
            <a:r>
              <a:rPr lang="sv-SE" altLang="fr-FR" sz="700">
                <a:solidFill>
                  <a:srgbClr val="000000"/>
                </a:solidFill>
                <a:ea typeface="Calibri" panose="020F0502020204030204" pitchFamily="34" charset="0"/>
                <a:cs typeface="Calibri" panose="020F0502020204030204" pitchFamily="34" charset="0"/>
              </a:rPr>
              <a:t>Kontakta ditt avfallshanteringsföretag så att klädesplagget kan elimineras på lämpligt sätt. Det maximala antalet tvättcykler som anges är inte den enda faktorn som avser klädesplaggets livslängd. Livslängden beror även på slitage, skötsel, förvaring osv. </a:t>
            </a:r>
            <a:r>
              <a:rPr lang="it-IT" altLang="en-US" sz="700"/>
              <a:t>CE-märkningen av denna utrustning innebär att alla specifikationer i den europeiska förordningen 2016/425 har uppfyllts. </a:t>
            </a:r>
            <a:r>
              <a:rPr lang="sv-SE" altLang="fr-FR" sz="700">
                <a:ea typeface="Calibri" panose="020F0502020204030204" pitchFamily="34" charset="0"/>
                <a:cs typeface="Calibri" panose="020F0502020204030204" pitchFamily="34" charset="0"/>
              </a:rPr>
              <a:t>Deklarationen om överensstämmelse finns på webbplatsen: se **</a:t>
            </a:r>
            <a:endParaRPr lang="fr-FR" altLang="fr-FR" sz="700">
              <a:solidFill>
                <a:srgbClr val="FF0000"/>
              </a:solidFill>
              <a:ea typeface="Calibri" panose="020F0502020204030204" pitchFamily="34" charset="0"/>
              <a:cs typeface="Calibri" panose="020F0502020204030204" pitchFamily="34" charset="0"/>
            </a:endParaRPr>
          </a:p>
        </p:txBody>
      </p:sp>
      <p:sp>
        <p:nvSpPr>
          <p:cNvPr id="4105" name="Text Box 23"/>
          <p:cNvSpPr txBox="1">
            <a:spLocks noChangeArrowheads="1"/>
          </p:cNvSpPr>
          <p:nvPr/>
        </p:nvSpPr>
        <p:spPr bwMode="auto">
          <a:xfrm>
            <a:off x="6492875" y="35147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
        <p:nvSpPr>
          <p:cNvPr id="4106" name="Rectangle 24"/>
          <p:cNvSpPr>
            <a:spLocks noChangeArrowheads="1"/>
          </p:cNvSpPr>
          <p:nvPr/>
        </p:nvSpPr>
        <p:spPr bwMode="auto">
          <a:xfrm>
            <a:off x="114300" y="4525963"/>
            <a:ext cx="6626225" cy="1292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a:t>
            </a:r>
            <a:r>
              <a:rPr lang="fr-FR" altLang="fr-FR" sz="700">
                <a:solidFill>
                  <a:srgbClr val="000000"/>
                </a:solidFill>
                <a:ea typeface="Calibri" panose="020F0502020204030204" pitchFamily="34" charset="0"/>
                <a:cs typeface="Times New Roman" panose="02020603050405020304" pitchFamily="18" charset="0"/>
              </a:rPr>
              <a:t> : </a:t>
            </a:r>
            <a:r>
              <a:rPr lang="nl-NL" altLang="fr-FR" sz="700"/>
              <a:t>100% polyester</a:t>
            </a:r>
          </a:p>
          <a:p>
            <a:pPr algn="just" eaLnBrk="1" hangingPunct="1">
              <a:spcBef>
                <a:spcPct val="0"/>
              </a:spcBef>
              <a:buFontTx/>
              <a:buNone/>
            </a:pPr>
            <a:r>
              <a:rPr lang="nl-NL" altLang="fr-FR" sz="700" u="sng">
                <a:solidFill>
                  <a:srgbClr val="000000"/>
                </a:solidFill>
                <a:ea typeface="Calibri" panose="020F0502020204030204" pitchFamily="34" charset="0"/>
                <a:cs typeface="Calibri" panose="020F0502020204030204" pitchFamily="34" charset="0"/>
              </a:rPr>
              <a:t>Gebruiksbeperkingen:</a:t>
            </a:r>
            <a:r>
              <a:rPr lang="nl-NL" altLang="fr-FR" sz="700">
                <a:solidFill>
                  <a:srgbClr val="000000"/>
                </a:solidFill>
                <a:ea typeface="Calibri" panose="020F0502020204030204" pitchFamily="34" charset="0"/>
                <a:cs typeface="Calibri" panose="020F0502020204030204" pitchFamily="34" charset="0"/>
              </a:rPr>
              <a:t> deze kledij is een kledingsstuk voor hoge zichtbaarheid.</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Dit kledingsstuk moet altijd dicht worden gedragen en mag niet door </a:t>
            </a:r>
          </a:p>
          <a:p>
            <a:pPr algn="just" eaLnBrk="1" hangingPunct="1">
              <a:spcBef>
                <a:spcPct val="0"/>
              </a:spcBef>
              <a:buFontTx/>
              <a:buNone/>
            </a:pPr>
            <a:r>
              <a:rPr lang="nl-NL" altLang="fr-FR" sz="700">
                <a:solidFill>
                  <a:srgbClr val="000000"/>
                </a:solidFill>
                <a:ea typeface="Calibri" panose="020F0502020204030204" pitchFamily="34" charset="0"/>
                <a:cs typeface="Calibri" panose="020F0502020204030204" pitchFamily="34" charset="0"/>
              </a:rPr>
              <a:t>andere kledingsstukken worden bedekt.</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Om een optimale zichtbaarheid te waarborgen, moet het kledingsstuk schoon zijn. Dit kledingsstuk moet jaarlijks worden vergeleken met een nieuw exemplaar.</a:t>
            </a:r>
            <a:r>
              <a:rPr lang="fr-FR" altLang="fr-FR" sz="700">
                <a:solidFill>
                  <a:srgbClr val="800000"/>
                </a:solidFill>
                <a:ea typeface="Calibri" panose="020F0502020204030204" pitchFamily="34" charset="0"/>
                <a:cs typeface="Calibri" panose="020F0502020204030204" pitchFamily="34" charset="0"/>
              </a:rPr>
              <a:t> </a:t>
            </a:r>
            <a:r>
              <a:rPr lang="nl-NL" altLang="fr-FR" sz="700" u="sng">
                <a:solidFill>
                  <a:srgbClr val="000000"/>
                </a:solidFill>
                <a:ea typeface="Calibri" panose="020F0502020204030204" pitchFamily="34" charset="0"/>
                <a:cs typeface="Calibri" panose="020F0502020204030204" pitchFamily="34" charset="0"/>
              </a:rPr>
              <a:t>Opslag en transport:</a:t>
            </a:r>
            <a:r>
              <a:rPr lang="nl-NL" altLang="fr-FR" sz="700">
                <a:solidFill>
                  <a:srgbClr val="000000"/>
                </a:solidFill>
                <a:ea typeface="Calibri" panose="020F0502020204030204" pitchFamily="34" charset="0"/>
                <a:cs typeface="Calibri" panose="020F0502020204030204" pitchFamily="34" charset="0"/>
              </a:rPr>
              <a:t> Het kledingsstuk moet altijd worden bewaard op een schone en droge plek.</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Het kledingsstuk NIET bewaren op een plaats waar het wordt blootgesteld aan direct zonlicht.</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Dit kledingsstuk moet worden vervoerd op de manier zoals geleverd door de fabrikant.</a:t>
            </a:r>
            <a:r>
              <a:rPr lang="fr-FR" altLang="fr-FR" sz="700">
                <a:solidFill>
                  <a:srgbClr val="800000"/>
                </a:solidFill>
                <a:ea typeface="Calibri" panose="020F0502020204030204" pitchFamily="34" charset="0"/>
                <a:cs typeface="Calibri" panose="020F0502020204030204" pitchFamily="34" charset="0"/>
              </a:rPr>
              <a:t> </a:t>
            </a:r>
            <a:r>
              <a:rPr lang="nl-NL" altLang="fr-FR" sz="700" u="sng">
                <a:solidFill>
                  <a:srgbClr val="000000"/>
                </a:solidFill>
                <a:ea typeface="Calibri" panose="020F0502020204030204" pitchFamily="34" charset="0"/>
                <a:cs typeface="Calibri" panose="020F0502020204030204" pitchFamily="34" charset="0"/>
              </a:rPr>
              <a:t>REPARATIE:</a:t>
            </a:r>
            <a:r>
              <a:rPr lang="nl-NL" altLang="fr-FR" sz="700">
                <a:solidFill>
                  <a:srgbClr val="000000"/>
                </a:solidFill>
                <a:ea typeface="Calibri" panose="020F0502020204030204" pitchFamily="34" charset="0"/>
                <a:cs typeface="Calibri" panose="020F0502020204030204" pitchFamily="34" charset="0"/>
              </a:rPr>
              <a:t> Indien beschadigd zal het kledingsstuk niet het maximale beschermingsniveau bieden. Daarom moet het meteen worden hersteld of vervangen.</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Een beschadigd kledingsstuk nooit blijven gebruiken.</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Reparatie van een kledingsstuk is alleen toegelaten op voorwaarde dat geen afbreuk wordt gedaan aan de gebruiksvoorwaarden van het product. In geval van twijfel contact opnemen met de fabrikant alvorens het kledingsstuk wordt hersteld.</a:t>
            </a:r>
            <a:r>
              <a:rPr lang="fr-FR" altLang="fr-FR" sz="700">
                <a:solidFill>
                  <a:srgbClr val="800000"/>
                </a:solidFill>
                <a:ea typeface="Calibri" panose="020F0502020204030204" pitchFamily="34" charset="0"/>
                <a:cs typeface="Calibri" panose="020F0502020204030204" pitchFamily="34" charset="0"/>
              </a:rPr>
              <a:t> </a:t>
            </a:r>
            <a:r>
              <a:rPr lang="nl-NL" altLang="fr-FR" sz="700">
                <a:solidFill>
                  <a:srgbClr val="000000"/>
                </a:solidFill>
                <a:ea typeface="Calibri" panose="020F0502020204030204" pitchFamily="34" charset="0"/>
                <a:cs typeface="Calibri" panose="020F0502020204030204" pitchFamily="34" charset="0"/>
              </a:rPr>
              <a:t>Neem contact op met uw afvalbehandelaar om het kledingsstuk op de meest aangewezen manier te vernietigen</a:t>
            </a:r>
            <a:r>
              <a:rPr lang="nl-NL" altLang="fr-FR" sz="700">
                <a:ea typeface="Calibri" panose="020F0502020204030204" pitchFamily="34" charset="0"/>
                <a:cs typeface="Calibri" panose="020F0502020204030204" pitchFamily="34" charset="0"/>
              </a:rPr>
              <a:t>.</a:t>
            </a:r>
            <a:r>
              <a:rPr lang="fr-FR" altLang="fr-FR" sz="700">
                <a:ea typeface="Calibri" panose="020F0502020204030204" pitchFamily="34" charset="0"/>
                <a:cs typeface="Calibri" panose="020F0502020204030204" pitchFamily="34" charset="0"/>
              </a:rPr>
              <a:t> </a:t>
            </a:r>
            <a:r>
              <a:rPr lang="nl-NL" altLang="fr-FR" sz="700">
                <a:ea typeface="Calibri" panose="020F0502020204030204" pitchFamily="34" charset="0"/>
                <a:cs typeface="Calibri" panose="020F0502020204030204" pitchFamily="34" charset="0"/>
              </a:rPr>
              <a:t>Het vermelde maximale aantal reinigingscycli is niet de enige factor die bepalend is voor de levensduur van de kleding.  De levensduur is tevens afhankelijk van het gebruik, het onderhoud, de opslagomstandigheden, enz. De CE-markering op deze apparatuur geeft aan dat er aan alle specificaties van de Europese verordening 2016/425 is voldaan. De conformiteitsverklaring is beschikbaar op de website: zie**.</a:t>
            </a:r>
            <a:endParaRPr lang="fr-FR" altLang="fr-FR" sz="700">
              <a:ea typeface="Calibri" panose="020F0502020204030204" pitchFamily="34" charset="0"/>
              <a:cs typeface="Calibri" panose="020F0502020204030204" pitchFamily="34" charset="0"/>
            </a:endParaRPr>
          </a:p>
        </p:txBody>
      </p:sp>
      <p:sp>
        <p:nvSpPr>
          <p:cNvPr id="4107" name="Text Box 25"/>
          <p:cNvSpPr txBox="1">
            <a:spLocks noChangeArrowheads="1"/>
          </p:cNvSpPr>
          <p:nvPr/>
        </p:nvSpPr>
        <p:spPr bwMode="auto">
          <a:xfrm>
            <a:off x="6492875" y="45259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4108" name="Rectangle 26"/>
          <p:cNvSpPr>
            <a:spLocks noChangeArrowheads="1"/>
          </p:cNvSpPr>
          <p:nvPr/>
        </p:nvSpPr>
        <p:spPr bwMode="auto">
          <a:xfrm>
            <a:off x="114300" y="5815013"/>
            <a:ext cx="6626225" cy="1077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materiaali</a:t>
            </a:r>
            <a:r>
              <a:rPr lang="fr-FR" altLang="fr-FR" sz="700">
                <a:solidFill>
                  <a:srgbClr val="000000"/>
                </a:solidFill>
                <a:ea typeface="Calibri" panose="020F0502020204030204" pitchFamily="34" charset="0"/>
                <a:cs typeface="Times New Roman" panose="02020603050405020304" pitchFamily="18" charset="0"/>
              </a:rPr>
              <a:t> : </a:t>
            </a:r>
            <a:r>
              <a:rPr lang="fi-FI" altLang="fr-FR" sz="700"/>
              <a:t>100% polyesteriä</a:t>
            </a:r>
          </a:p>
          <a:p>
            <a:pPr algn="just" eaLnBrk="1" hangingPunct="1">
              <a:spcBef>
                <a:spcPct val="0"/>
              </a:spcBef>
              <a:buFontTx/>
              <a:buNone/>
            </a:pPr>
            <a:r>
              <a:rPr lang="fr-FR" altLang="fr-FR" sz="700" u="sng">
                <a:solidFill>
                  <a:srgbClr val="000000"/>
                </a:solidFill>
                <a:ea typeface="Calibri" panose="020F0502020204030204" pitchFamily="34" charset="0"/>
                <a:cs typeface="Calibri" panose="020F0502020204030204" pitchFamily="34" charset="0"/>
              </a:rPr>
              <a:t>Käyttörajoitukset:</a:t>
            </a:r>
            <a:r>
              <a:rPr lang="fr-FR" altLang="fr-FR" sz="700">
                <a:solidFill>
                  <a:srgbClr val="000000"/>
                </a:solidFill>
                <a:ea typeface="Calibri" panose="020F0502020204030204" pitchFamily="34" charset="0"/>
                <a:cs typeface="Calibri" panose="020F0502020204030204" pitchFamily="34" charset="0"/>
              </a:rPr>
              <a:t> Tämä vaate on erittäin näkyvä. Vaatteen tulee aina olla kunnolla kiinni. Sen päälle ei saa laittaa muita vaatteita. Optimaalisen </a:t>
            </a:r>
          </a:p>
          <a:p>
            <a:pPr algn="just" eaLnBrk="1" hangingPunct="1">
              <a:spcBef>
                <a:spcPct val="0"/>
              </a:spcBef>
              <a:buFontTx/>
              <a:buNone/>
            </a:pPr>
            <a:r>
              <a:rPr lang="fr-FR" altLang="fr-FR" sz="700">
                <a:solidFill>
                  <a:srgbClr val="000000"/>
                </a:solidFill>
                <a:ea typeface="Calibri" panose="020F0502020204030204" pitchFamily="34" charset="0"/>
                <a:cs typeface="Calibri" panose="020F0502020204030204" pitchFamily="34" charset="0"/>
              </a:rPr>
              <a:t>näkyvyyden takaamiseksi vaatteen tulee olla puhdas ja sitä tulee verrata uuteen vaatteeseen joka vuosi. </a:t>
            </a:r>
            <a:r>
              <a:rPr lang="fr-FR" altLang="fr-FR" sz="700" u="sng">
                <a:solidFill>
                  <a:srgbClr val="000000"/>
                </a:solidFill>
                <a:ea typeface="Calibri" panose="020F0502020204030204" pitchFamily="34" charset="0"/>
                <a:cs typeface="Calibri" panose="020F0502020204030204" pitchFamily="34" charset="0"/>
              </a:rPr>
              <a:t>Säilytys ja kuljetus</a:t>
            </a:r>
            <a:r>
              <a:rPr lang="fr-FR" altLang="fr-FR" sz="700">
                <a:solidFill>
                  <a:srgbClr val="000000"/>
                </a:solidFill>
                <a:ea typeface="Calibri" panose="020F0502020204030204" pitchFamily="34" charset="0"/>
                <a:cs typeface="Calibri" panose="020F0502020204030204" pitchFamily="34" charset="0"/>
              </a:rPr>
              <a:t>: Säilytä vaate aina puhtaassa ja kuivassa paikassa. Vaatetta EI SAA säilyttää paikassa, jossa se saattaa joutua kosketuksiin suoran auringonpaisteen kanssa. Vaatetta tulee kuljettaa samalla tavalla, jolla se on tullut valmistajalta. KORJAUS – Jos tuote on vahingoittunut, se ei takaa maksimaalista suojatasoa. Siinä tapauksessa korjauta tai vaihda tuote uuteen välittömästi. Älä koskaan käytä vahingoittunutta tuotetta. Tämän tuotteen korjaus on sallittua vain sellaisissa olosuhteissa, jotka eivät vaikuta vaatteelle asetettuihin vaatimuksiin. Jos epäröit, ota yhteys valmistajaan (katso alla) ennen kuin yrität korjata tuotetta. Ota yhteys jätteistä vastaavaan yritykseen vaatteen asianmukaista hävittämistä varten. </a:t>
            </a:r>
            <a:r>
              <a:rPr lang="fi-FI" altLang="fr-FR" sz="700">
                <a:solidFill>
                  <a:srgbClr val="000000"/>
                </a:solidFill>
                <a:ea typeface="Calibri" panose="020F0502020204030204" pitchFamily="34" charset="0"/>
                <a:cs typeface="Calibri" panose="020F0502020204030204" pitchFamily="34" charset="0"/>
              </a:rPr>
              <a:t>Ilmoitettu puhdistusjaksojen enimmäismäärä ei yksin vaikuta vaatteen käyttöikään. Siihen vaikuttavat myös vaatteen käyttö, huolto, säilytysolosuhteet jne. </a:t>
            </a:r>
            <a:r>
              <a:rPr lang="it-IT" altLang="en-US" sz="700"/>
              <a:t>Tämän laitteen CE-merkintä tarkoittaa, että kaikki eurooppalaisen asetuksen 2016/425 vaatimukset on täytetty. </a:t>
            </a:r>
            <a:r>
              <a:rPr lang="fi-FI" altLang="fr-FR" sz="700">
                <a:solidFill>
                  <a:srgbClr val="000000"/>
                </a:solidFill>
                <a:ea typeface="Calibri" panose="020F0502020204030204" pitchFamily="34" charset="0"/>
                <a:cs typeface="Calibri" panose="020F0502020204030204" pitchFamily="34" charset="0"/>
              </a:rPr>
              <a:t>Vaatimustenmukaisuusvaatimus on saatavilla internetsivulla: katso**.</a:t>
            </a:r>
            <a:r>
              <a:rPr lang="fr-FR" altLang="fr-FR" sz="700">
                <a:solidFill>
                  <a:srgbClr val="FF0000"/>
                </a:solidFill>
                <a:ea typeface="Calibri" panose="020F0502020204030204" pitchFamily="34" charset="0"/>
                <a:cs typeface="Calibri" panose="020F0502020204030204" pitchFamily="34" charset="0"/>
              </a:rPr>
              <a:t> </a:t>
            </a:r>
          </a:p>
        </p:txBody>
      </p:sp>
      <p:sp>
        <p:nvSpPr>
          <p:cNvPr id="4109" name="Text Box 27"/>
          <p:cNvSpPr txBox="1">
            <a:spLocks noChangeArrowheads="1"/>
          </p:cNvSpPr>
          <p:nvPr/>
        </p:nvSpPr>
        <p:spPr bwMode="auto">
          <a:xfrm>
            <a:off x="6492875" y="58150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FI</a:t>
            </a:r>
            <a:endParaRPr lang="fr-FR" altLang="fr-FR" sz="1800"/>
          </a:p>
        </p:txBody>
      </p:sp>
      <p:sp>
        <p:nvSpPr>
          <p:cNvPr id="4110" name="Rectangle 28"/>
          <p:cNvSpPr>
            <a:spLocks noChangeArrowheads="1"/>
          </p:cNvSpPr>
          <p:nvPr/>
        </p:nvSpPr>
        <p:spPr bwMode="auto">
          <a:xfrm>
            <a:off x="114300" y="6892925"/>
            <a:ext cx="6626225" cy="1203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materiale</a:t>
            </a:r>
            <a:r>
              <a:rPr lang="fr-FR" altLang="fr-FR" sz="700">
                <a:solidFill>
                  <a:srgbClr val="000000"/>
                </a:solidFill>
                <a:ea typeface="Calibri" panose="020F0502020204030204" pitchFamily="34" charset="0"/>
                <a:cs typeface="Times New Roman" panose="02020603050405020304" pitchFamily="18" charset="0"/>
              </a:rPr>
              <a:t> : </a:t>
            </a:r>
            <a:r>
              <a:rPr lang="da-DK" altLang="fr-FR" sz="700"/>
              <a:t>100% polyester</a:t>
            </a:r>
          </a:p>
          <a:p>
            <a:pPr algn="just" eaLnBrk="1" hangingPunct="1">
              <a:spcBef>
                <a:spcPct val="0"/>
              </a:spcBef>
              <a:buFontTx/>
              <a:buNone/>
            </a:pPr>
            <a:r>
              <a:rPr lang="da-DK" altLang="fr-FR" sz="700" u="sng">
                <a:solidFill>
                  <a:srgbClr val="000000"/>
                </a:solidFill>
                <a:ea typeface="Calibri" panose="020F0502020204030204" pitchFamily="34" charset="0"/>
                <a:cs typeface="Calibri" panose="020F0502020204030204" pitchFamily="34" charset="0"/>
              </a:rPr>
              <a:t>Brugsbegrænsninger:</a:t>
            </a:r>
            <a:r>
              <a:rPr lang="da-DK" altLang="fr-FR" sz="700">
                <a:solidFill>
                  <a:srgbClr val="000000"/>
                </a:solidFill>
                <a:ea typeface="Calibri" panose="020F0502020204030204" pitchFamily="34" charset="0"/>
                <a:cs typeface="Calibri" panose="020F0502020204030204" pitchFamily="34"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a:solidFill>
                  <a:srgbClr val="000000"/>
                </a:solidFill>
                <a:ea typeface="Calibri" panose="020F0502020204030204" pitchFamily="34" charset="0"/>
                <a:cs typeface="Calibri" panose="020F0502020204030204" pitchFamily="34" charset="0"/>
              </a:rPr>
              <a:t>ikke tildækkes af andre beklædningsgenstande.</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For at sikre en optimal synlighed skal beskyttelsesbeklædningen være ren og denne skal hvert år sammenlignes med en ny. </a:t>
            </a:r>
            <a:r>
              <a:rPr lang="da-DK" altLang="fr-FR" sz="700" u="sng">
                <a:solidFill>
                  <a:srgbClr val="000000"/>
                </a:solidFill>
                <a:ea typeface="Calibri" panose="020F0502020204030204" pitchFamily="34" charset="0"/>
                <a:cs typeface="Calibri" panose="020F0502020204030204" pitchFamily="34" charset="0"/>
              </a:rPr>
              <a:t>Opbevaring og transport:</a:t>
            </a:r>
            <a:r>
              <a:rPr lang="da-DK" altLang="fr-FR" sz="700">
                <a:solidFill>
                  <a:srgbClr val="000000"/>
                </a:solidFill>
                <a:ea typeface="Calibri" panose="020F0502020204030204" pitchFamily="34" charset="0"/>
                <a:cs typeface="Calibri" panose="020F0502020204030204" pitchFamily="34" charset="0"/>
              </a:rPr>
              <a:t> Opbevar altid beskyttelsesbeklædningen på et rent og tørt sted.</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MÅ IKKE opbevares på et sted, hvor beskyttelsesbeklædningen kunne blive udsat for direkte sollys.</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Denne beskyttelsesbeklædning skal transporteres sådan som denne er blevet leveret af fabrikanten.</a:t>
            </a:r>
            <a:r>
              <a:rPr lang="fr-FR" altLang="fr-FR" sz="700">
                <a:solidFill>
                  <a:srgbClr val="000000"/>
                </a:solidFill>
                <a:ea typeface="Calibri" panose="020F0502020204030204" pitchFamily="34" charset="0"/>
                <a:cs typeface="Calibri" panose="020F0502020204030204" pitchFamily="34" charset="0"/>
              </a:rPr>
              <a:t> </a:t>
            </a:r>
            <a:r>
              <a:rPr lang="da-DK" altLang="fr-FR" sz="700" u="sng">
                <a:solidFill>
                  <a:srgbClr val="000000"/>
                </a:solidFill>
                <a:ea typeface="Calibri" panose="020F0502020204030204" pitchFamily="34" charset="0"/>
                <a:cs typeface="Calibri" panose="020F0502020204030204" pitchFamily="34" charset="0"/>
              </a:rPr>
              <a:t>REPARATION –</a:t>
            </a:r>
            <a:r>
              <a:rPr lang="da-DK" altLang="fr-FR" sz="700">
                <a:solidFill>
                  <a:srgbClr val="000000"/>
                </a:solidFill>
                <a:ea typeface="Calibri" panose="020F0502020204030204" pitchFamily="34" charset="0"/>
                <a:cs typeface="Calibri" panose="020F0502020204030204" pitchFamily="34" charset="0"/>
              </a:rPr>
              <a:t> Hvis produktet er beskadiget, vil det ikke kunne yde det maksimale beskyttelsesniveau og skal i så tilfælde repareres eller erstattes øjeblikkeligt.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Anvend aldrig et beskadiget produkt.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Kontakt dit affaldscenter for korrekt afskaffelse af denne beskyttelsesbeklædning.</a:t>
            </a:r>
            <a:r>
              <a:rPr lang="fr-FR" altLang="fr-FR" sz="700">
                <a:solidFill>
                  <a:srgbClr val="000000"/>
                </a:solidFill>
                <a:ea typeface="Calibri" panose="020F0502020204030204" pitchFamily="34" charset="0"/>
                <a:cs typeface="Calibri" panose="020F0502020204030204" pitchFamily="34" charset="0"/>
              </a:rPr>
              <a:t> </a:t>
            </a:r>
            <a:r>
              <a:rPr lang="da-DK" altLang="fr-FR" sz="700">
                <a:solidFill>
                  <a:srgbClr val="000000"/>
                </a:solidFill>
                <a:ea typeface="Calibri" panose="020F0502020204030204" pitchFamily="34" charset="0"/>
                <a:cs typeface="Calibri" panose="020F0502020204030204" pitchFamily="34" charset="0"/>
              </a:rPr>
              <a:t>Det angivne antal vaskecyklusser er ikke den eneste faktor i forbindelse med beklædningens samlede levetid. Levetiden vil ligeledes afhænge af anvendelsen, vedligeholdelsen, opbevaringsforholdene osv. CE-mærkning på produkt betyder overensstemmelse med de væsentlige krav i EU-forordning 2016/425. Overensstemmelseserklæringen er tilgængelig på internetsiden: se **.</a:t>
            </a:r>
            <a:endParaRPr lang="fr-FR" altLang="fr-FR" sz="700">
              <a:solidFill>
                <a:srgbClr val="FF0000"/>
              </a:solidFill>
              <a:ea typeface="Calibri" panose="020F0502020204030204" pitchFamily="34" charset="0"/>
              <a:cs typeface="Calibri" panose="020F0502020204030204" pitchFamily="34" charset="0"/>
            </a:endParaRPr>
          </a:p>
        </p:txBody>
      </p:sp>
      <p:sp>
        <p:nvSpPr>
          <p:cNvPr id="4111" name="Text Box 29"/>
          <p:cNvSpPr txBox="1">
            <a:spLocks noChangeArrowheads="1"/>
          </p:cNvSpPr>
          <p:nvPr/>
        </p:nvSpPr>
        <p:spPr bwMode="auto">
          <a:xfrm>
            <a:off x="6492875" y="6886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4112" name="Rectangle 30"/>
          <p:cNvSpPr>
            <a:spLocks noChangeArrowheads="1"/>
          </p:cNvSpPr>
          <p:nvPr/>
        </p:nvSpPr>
        <p:spPr bwMode="auto">
          <a:xfrm>
            <a:off x="115888" y="8096250"/>
            <a:ext cx="6626225" cy="1225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tworzywo</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pl-PL" altLang="fr-FR" sz="700"/>
              <a:t>% poliester</a:t>
            </a:r>
            <a:endParaRPr lang="fr-FR" altLang="fr-FR" sz="700"/>
          </a:p>
          <a:p>
            <a:pPr algn="just" eaLnBrk="1" hangingPunct="1">
              <a:spcBef>
                <a:spcPct val="0"/>
              </a:spcBef>
              <a:buFontTx/>
              <a:buNone/>
            </a:pPr>
            <a:r>
              <a:rPr lang="pl-PL" altLang="fr-FR" sz="700" u="sng">
                <a:solidFill>
                  <a:srgbClr val="000000"/>
                </a:solidFill>
                <a:ea typeface="Calibri" panose="020F0502020204030204" pitchFamily="34" charset="0"/>
                <a:cs typeface="Calibri" panose="020F0502020204030204" pitchFamily="34" charset="0"/>
              </a:rPr>
              <a:t>Ograniczenia użytkowania:</a:t>
            </a:r>
            <a:r>
              <a:rPr lang="pl-PL" altLang="fr-FR" sz="700">
                <a:solidFill>
                  <a:srgbClr val="000000"/>
                </a:solidFill>
                <a:ea typeface="Calibri" panose="020F0502020204030204" pitchFamily="34" charset="0"/>
                <a:cs typeface="Calibri" panose="020F0502020204030204" pitchFamily="34" charset="0"/>
              </a:rPr>
              <a:t> odzież jest odzieżą o wysokiej widoczności.</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Należy zawsze nosić produkt zapięty i nie zasłonięty innymi ubraniami.</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Dla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a:solidFill>
                  <a:srgbClr val="000000"/>
                </a:solidFill>
                <a:ea typeface="Calibri" panose="020F0502020204030204" pitchFamily="34" charset="0"/>
                <a:cs typeface="Calibri" panose="020F0502020204030204" pitchFamily="34" charset="0"/>
              </a:rPr>
              <a:t>zapewnienia optymalnej widoczności, odzież musi być czysta – należy porównywać ją z opracowywanymi co roku nowymi produktami.</a:t>
            </a:r>
            <a:r>
              <a:rPr lang="fr-FR" altLang="fr-FR" sz="700">
                <a:solidFill>
                  <a:srgbClr val="000000"/>
                </a:solidFill>
                <a:ea typeface="Calibri" panose="020F0502020204030204" pitchFamily="34" charset="0"/>
                <a:cs typeface="Calibri" panose="020F0502020204030204" pitchFamily="34" charset="0"/>
              </a:rPr>
              <a:t> </a:t>
            </a:r>
            <a:r>
              <a:rPr lang="pl-PL" altLang="fr-FR" sz="700" u="sng">
                <a:solidFill>
                  <a:srgbClr val="000000"/>
                </a:solidFill>
                <a:ea typeface="Calibri" panose="020F0502020204030204" pitchFamily="34" charset="0"/>
                <a:cs typeface="Calibri" panose="020F0502020204030204" pitchFamily="34" charset="0"/>
              </a:rPr>
              <a:t>Przechowywanie i transport:</a:t>
            </a:r>
            <a:r>
              <a:rPr lang="pl-PL" altLang="fr-FR" sz="700">
                <a:solidFill>
                  <a:srgbClr val="000000"/>
                </a:solidFill>
                <a:ea typeface="Calibri" panose="020F0502020204030204" pitchFamily="34" charset="0"/>
                <a:cs typeface="Calibri" panose="020F0502020204030204" pitchFamily="34" charset="0"/>
              </a:rPr>
              <a:t> przechowywać w miejscu czystym i suchym.</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NIE przechowywać w miejscu, w którym produkt mógłby być narażony na bezpośrednie działanie promieni słonecznych.</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Produkt powinien być przewożony w stanie, w którym został dostarczony przez producenta.</a:t>
            </a:r>
            <a:r>
              <a:rPr lang="fr-FR" altLang="fr-FR" sz="700">
                <a:solidFill>
                  <a:srgbClr val="000000"/>
                </a:solidFill>
                <a:ea typeface="Calibri" panose="020F0502020204030204" pitchFamily="34" charset="0"/>
                <a:cs typeface="Calibri" panose="020F0502020204030204" pitchFamily="34" charset="0"/>
              </a:rPr>
              <a:t> </a:t>
            </a:r>
            <a:r>
              <a:rPr lang="pl-PL" altLang="fr-FR" sz="700" u="sng">
                <a:solidFill>
                  <a:srgbClr val="000000"/>
                </a:solidFill>
                <a:ea typeface="Calibri" panose="020F0502020204030204" pitchFamily="34" charset="0"/>
                <a:cs typeface="Calibri" panose="020F0502020204030204" pitchFamily="34" charset="0"/>
              </a:rPr>
              <a:t>NAPRAWA –</a:t>
            </a:r>
            <a:r>
              <a:rPr lang="pl-PL" altLang="fr-FR" sz="700">
                <a:solidFill>
                  <a:srgbClr val="000000"/>
                </a:solidFill>
                <a:ea typeface="Calibri" panose="020F0502020204030204" pitchFamily="34" charset="0"/>
                <a:cs typeface="Calibri" panose="020F0502020204030204" pitchFamily="34" charset="0"/>
              </a:rPr>
              <a:t> Jeżeli produkt jest uszkodzony, nie zapewnia maksymalnego poziomu ochrony i musi zostać natychmiast naprawiony lub wymieniony na nowy.</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Nie wolno korzystać z produktu, który jest uszkodzony.</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Naprawa produktu jest dozwolona jedynie, jeśli jego parametry nie zostaną w ten sposób pogorszone.</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W razie jakichkolwiek wątpliwości, przed przystąpieniem do naprawy produktu należy skontaktować się z producentem, którego dane zostały zamieszczone poniżej.</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Dla zapewnienia właściwej utylizacji produktu należy skontaktować się z firmą odpowiedzialną za usuwanie odpadów.</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Podana maksymalna liczba cykli czyszczenia to nie jedyny czynnik mający wpływ na okres użyteczności odzieży. Okres użyteczności będzie zależeć również od użytkowania, dbałości, przechowywania, itd.</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Akowanie CE umieszczone na tym urządzeniu oznacza, że wszystkie specyfikacje Rozporządzenia Parlamentu Europejskiego i Rady 2016/425 są przestrzegane. Deklaracja zgodności zamieszczona jest na stronie internetowej, patrz: **.</a:t>
            </a:r>
            <a:endParaRPr lang="fr-FR" altLang="fr-FR" sz="700">
              <a:solidFill>
                <a:srgbClr val="FF0000"/>
              </a:solidFill>
              <a:ea typeface="Calibri" panose="020F0502020204030204" pitchFamily="34" charset="0"/>
              <a:cs typeface="Calibri" panose="020F0502020204030204" pitchFamily="34" charset="0"/>
            </a:endParaRPr>
          </a:p>
        </p:txBody>
      </p:sp>
      <p:sp>
        <p:nvSpPr>
          <p:cNvPr id="4113" name="Text Box 31"/>
          <p:cNvSpPr txBox="1">
            <a:spLocks noChangeArrowheads="1"/>
          </p:cNvSpPr>
          <p:nvPr/>
        </p:nvSpPr>
        <p:spPr bwMode="auto">
          <a:xfrm>
            <a:off x="6492875" y="8089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117475" y="96838"/>
            <a:ext cx="6626225" cy="969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cs-CZ" altLang="fr-FR" sz="700"/>
              <a:t>% polyester</a:t>
            </a:r>
            <a:endParaRPr lang="fr-FR" altLang="fr-FR" sz="700"/>
          </a:p>
          <a:p>
            <a:pPr algn="just" eaLnBrk="1" hangingPunct="1">
              <a:spcBef>
                <a:spcPct val="0"/>
              </a:spcBef>
              <a:buFontTx/>
              <a:buNone/>
            </a:pPr>
            <a:r>
              <a:rPr lang="cs-CZ" altLang="fr-FR" sz="700">
                <a:solidFill>
                  <a:srgbClr val="000000"/>
                </a:solidFill>
                <a:ea typeface="Calibri" panose="020F0502020204030204" pitchFamily="34" charset="0"/>
                <a:cs typeface="Calibri" panose="020F0502020204030204" pitchFamily="34" charset="0"/>
              </a:rPr>
              <a:t>Omezení použití: Tento oděv je oděv s vysokou viditelností.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Oděv se musí nosit vždy zapnutý a nezakrytý jinými oděvy.</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Pro zajištění optimální viditelnosti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a:solidFill>
                  <a:srgbClr val="000000"/>
                </a:solidFill>
                <a:ea typeface="Calibri" panose="020F0502020204030204" pitchFamily="34" charset="0"/>
                <a:cs typeface="Calibri" panose="020F0502020204030204" pitchFamily="34" charset="0"/>
              </a:rPr>
              <a:t>musí být oděv čistý a každý rok se musí porovnat s novým oděvem.</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Skladování a přeprava: Skladujte vždy na čistém a suchém místě.</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NESKLADUJTE na místě, kde by mohl být oděv vystavený přímému slunečnímu záření.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Tento oděv se musí převážet tak, jak byl dodaný výrobcem.</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OPRAVA – Pokud je výrobek poškozený, nebude moci poskytovat maximální</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úroveň ochrany, a proto je nutné ho ihned opravit nebo vyměnit.</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Nikdy nepoužívejte poškozený výrobek</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Oprava tohoto výrobku je přípustná pouze v případě, pokud nejsou omezené požadavky tohoto oděvu.</a:t>
            </a:r>
            <a:r>
              <a:rPr lang="fr-FR" altLang="fr-FR" sz="700">
                <a:solidFill>
                  <a:srgbClr val="000000"/>
                </a:solidFill>
                <a:ea typeface="Calibri" panose="020F0502020204030204" pitchFamily="34" charset="0"/>
                <a:cs typeface="Calibri" panose="020F0502020204030204" pitchFamily="34" charset="0"/>
              </a:rPr>
              <a:t> </a:t>
            </a:r>
            <a:r>
              <a:rPr lang="pl-PL" altLang="fr-FR" sz="700">
                <a:solidFill>
                  <a:srgbClr val="000000"/>
                </a:solidFill>
                <a:ea typeface="Calibri" panose="020F0502020204030204" pitchFamily="34" charset="0"/>
                <a:cs typeface="Calibri" panose="020F0502020204030204" pitchFamily="34" charset="0"/>
              </a:rPr>
              <a:t>V </a:t>
            </a:r>
            <a:r>
              <a:rPr lang="cs-CZ" altLang="fr-FR" sz="700">
                <a:solidFill>
                  <a:srgbClr val="000000"/>
                </a:solidFill>
                <a:ea typeface="Calibri" panose="020F0502020204030204" pitchFamily="34" charset="0"/>
                <a:cs typeface="Calibri" panose="020F0502020204030204" pitchFamily="34" charset="0"/>
              </a:rPr>
              <a:t>případě pochybností kontaktujte před opravou výrobku níže uvedeného výrobce.</a:t>
            </a:r>
            <a:r>
              <a:rPr lang="fr-FR" altLang="fr-FR" sz="700">
                <a:solidFill>
                  <a:srgbClr val="000000"/>
                </a:solidFill>
                <a:ea typeface="Calibri" panose="020F0502020204030204" pitchFamily="34" charset="0"/>
                <a:cs typeface="Calibri" panose="020F0502020204030204" pitchFamily="34" charset="0"/>
              </a:rPr>
              <a:t> </a:t>
            </a:r>
            <a:r>
              <a:rPr lang="cs-CZ" altLang="fr-FR" sz="700">
                <a:solidFill>
                  <a:srgbClr val="000000"/>
                </a:solidFill>
                <a:ea typeface="Calibri" panose="020F0502020204030204" pitchFamily="34" charset="0"/>
                <a:cs typeface="Calibri" panose="020F0502020204030204" pitchFamily="34" charset="0"/>
              </a:rPr>
              <a:t>Pro náležitou likvidaci oděvu kontaktujte vašeho správce odpadů.</a:t>
            </a:r>
            <a:r>
              <a:rPr lang="fr-FR" altLang="fr-FR" sz="700">
                <a:solidFill>
                  <a:srgbClr val="000000"/>
                </a:solidFill>
                <a:ea typeface="Calibri" panose="020F0502020204030204" pitchFamily="34" charset="0"/>
                <a:cs typeface="Calibri" panose="020F0502020204030204" pitchFamily="34" charset="0"/>
              </a:rPr>
              <a:t> Udaný maximální počet čisticích cyklů není jediný faktor ovlivňující životnost tohoto oděvu. Životnost ovlivňuje také způsob jeho používání a péče o něj, způsob uskladnění apod. Označení CE na tomto zařízení znamená, že bylo vyhověno všem nařízením EU 2016/425 o osobních ochranných prostředcích tento. Prohlášení o shodě je k dispozici na webových stránkách: viz **. </a:t>
            </a:r>
            <a:endParaRPr lang="fr-FR" altLang="fr-FR" sz="700">
              <a:solidFill>
                <a:srgbClr val="FF0000"/>
              </a:solidFill>
              <a:ea typeface="Calibri" panose="020F0502020204030204" pitchFamily="34" charset="0"/>
              <a:cs typeface="Calibri" panose="020F0502020204030204" pitchFamily="34" charset="0"/>
            </a:endParaRPr>
          </a:p>
        </p:txBody>
      </p:sp>
      <p:sp>
        <p:nvSpPr>
          <p:cNvPr id="5123" name="Text Box 13"/>
          <p:cNvSpPr txBox="1">
            <a:spLocks noChangeArrowheads="1"/>
          </p:cNvSpPr>
          <p:nvPr/>
        </p:nvSpPr>
        <p:spPr bwMode="auto">
          <a:xfrm>
            <a:off x="6526213" y="101600"/>
            <a:ext cx="217487"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5124" name="Rectangle 14"/>
          <p:cNvSpPr>
            <a:spLocks noChangeArrowheads="1"/>
          </p:cNvSpPr>
          <p:nvPr/>
        </p:nvSpPr>
        <p:spPr bwMode="auto">
          <a:xfrm>
            <a:off x="115888" y="1065213"/>
            <a:ext cx="6626225" cy="104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 : </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t>100</a:t>
            </a:r>
            <a:r>
              <a:rPr lang="sl-SI" altLang="fr-FR" sz="700"/>
              <a:t>% poliester</a:t>
            </a:r>
            <a:endParaRPr lang="fr-FR" altLang="fr-FR" sz="700"/>
          </a:p>
          <a:p>
            <a:pPr algn="just" eaLnBrk="1" hangingPunct="1">
              <a:spcBef>
                <a:spcPct val="0"/>
              </a:spcBef>
              <a:buFontTx/>
              <a:buNone/>
            </a:pPr>
            <a:r>
              <a:rPr lang="sl-SI" altLang="fr-FR" sz="700">
                <a:solidFill>
                  <a:srgbClr val="000000"/>
                </a:solidFill>
                <a:ea typeface="Calibri" panose="020F0502020204030204" pitchFamily="34" charset="0"/>
                <a:cs typeface="Calibri" panose="020F0502020204030204" pitchFamily="34" charset="0"/>
              </a:rPr>
              <a:t>Omejitve uporabe: To oblačilo je oblačilo visoke vidljivosti.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Oblačilo je treba vedno nositi zaprto, preko njega ne smete nositi drugih oblačil. Da bi zagotovili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l-SI" altLang="fr-FR" sz="700">
                <a:solidFill>
                  <a:srgbClr val="000000"/>
                </a:solidFill>
                <a:ea typeface="Calibri" panose="020F0502020204030204" pitchFamily="34" charset="0"/>
                <a:cs typeface="Calibri" panose="020F0502020204030204" pitchFamily="34" charset="0"/>
              </a:rPr>
              <a:t>optimalno vidljivost, mora biti oblačilo vedno čisto in vsako leto je treba opraviti primerjavo z novim oblačilom.</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Shranjevanje in transport: shranjujte vedno v čistem in suhem prostoru.</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NE shranjujte na mestu, kjer bi bilo oblačilo lahko izpostavljeno neposredni sončni svetlobi.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To oblačilo je treba transportirati takšno, kot ga je dobavil proizvajalec.</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POPRAVILO – Če je izdelek poškodovan, ne more zagotavljati maksimalne stopnje zaščite, zato ga je potrebno nemudoma popraviti ali zamenjati.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Nikoli ne uporabljajte poškodovanega izdelka.</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Popravilo tega izdelka je dopustno izključno v primeru, kadar zahteve glede tega izdelka niso določene.</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Če obstaja dvom, stopite v stik s proizvajalcem, navedenim spodaj, še preden poskušate izdelek popraviti.</a:t>
            </a:r>
            <a:r>
              <a:rPr lang="fr-FR" altLang="fr-FR" sz="700">
                <a:solidFill>
                  <a:srgbClr val="000000"/>
                </a:solidFill>
                <a:ea typeface="Calibri" panose="020F0502020204030204" pitchFamily="34" charset="0"/>
                <a:cs typeface="Calibri" panose="020F0502020204030204" pitchFamily="34" charset="0"/>
              </a:rPr>
              <a:t> </a:t>
            </a:r>
            <a:r>
              <a:rPr lang="sl-SI" altLang="fr-FR" sz="700">
                <a:solidFill>
                  <a:srgbClr val="000000"/>
                </a:solidFill>
                <a:ea typeface="Calibri" panose="020F0502020204030204" pitchFamily="34" charset="0"/>
                <a:cs typeface="Calibri" panose="020F0502020204030204" pitchFamily="34" charset="0"/>
              </a:rPr>
              <a:t>Kontaktirajte vašega ponudnika za odvoz odpadkov glede ustrezne odstranitve oblačila.</a:t>
            </a:r>
            <a:r>
              <a:rPr lang="fr-FR" altLang="fr-FR" sz="700">
                <a:solidFill>
                  <a:srgbClr val="000000"/>
                </a:solidFill>
                <a:ea typeface="Calibri" panose="020F0502020204030204" pitchFamily="34" charset="0"/>
                <a:cs typeface="Calibri" panose="020F0502020204030204" pitchFamily="34" charset="0"/>
              </a:rPr>
              <a:t> Navedeno največje število čistilnih ciklov ni edini dejavnik, ki vpliva na življenjsko dobo oblačila. Življenjska doba je odvisna tudi od uporabe, nege, hrambe ipd. </a:t>
            </a:r>
            <a:r>
              <a:rPr lang="it-IT" altLang="en-US" sz="700">
                <a:ea typeface="Calibri" panose="020F0502020204030204" pitchFamily="34" charset="0"/>
                <a:cs typeface="Calibri" panose="020F0502020204030204" pitchFamily="34" charset="0"/>
              </a:rPr>
              <a:t>Oznaka CE te opreme pomeni, da so izpolnjene vse specifikacije evropske uredbe 2016/425. </a:t>
            </a:r>
            <a:r>
              <a:rPr lang="pl-PL" altLang="fr-FR" sz="700">
                <a:solidFill>
                  <a:srgbClr val="000000"/>
                </a:solidFill>
                <a:ea typeface="Calibri" panose="020F0502020204030204" pitchFamily="34" charset="0"/>
                <a:cs typeface="Calibri" panose="020F0502020204030204" pitchFamily="34" charset="0"/>
              </a:rPr>
              <a:t>Izjava o skladnosti je na voljo na spletni strani: glej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25" name="Text Box 15"/>
          <p:cNvSpPr txBox="1">
            <a:spLocks noChangeArrowheads="1"/>
          </p:cNvSpPr>
          <p:nvPr/>
        </p:nvSpPr>
        <p:spPr bwMode="auto">
          <a:xfrm>
            <a:off x="6496050" y="10668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5126" name="Rectangle 16"/>
          <p:cNvSpPr>
            <a:spLocks noChangeArrowheads="1"/>
          </p:cNvSpPr>
          <p:nvPr/>
        </p:nvSpPr>
        <p:spPr bwMode="auto">
          <a:xfrm>
            <a:off x="117475" y="2111375"/>
            <a:ext cx="6626225" cy="10080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sk-SK" altLang="fr-FR" sz="700"/>
              <a:t>% polyester</a:t>
            </a:r>
            <a:endParaRPr lang="fr-FR" altLang="fr-FR" sz="700"/>
          </a:p>
          <a:p>
            <a:pPr algn="just" eaLnBrk="1" hangingPunct="1">
              <a:spcBef>
                <a:spcPct val="0"/>
              </a:spcBef>
              <a:buFontTx/>
              <a:buNone/>
            </a:pPr>
            <a:r>
              <a:rPr lang="sk-SK" altLang="fr-FR" sz="700">
                <a:solidFill>
                  <a:srgbClr val="000000"/>
                </a:solidFill>
                <a:ea typeface="Calibri" panose="020F0502020204030204" pitchFamily="34" charset="0"/>
                <a:cs typeface="Calibri" panose="020F0502020204030204" pitchFamily="34" charset="0"/>
              </a:rPr>
              <a:t>Obmedzenie použitia: Tento odev je odev s vysokou viditeľnosťou.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Odev sa musí nosiť vždy zapnutý a neprikrytý inými odevmi.</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Aby sa zabezpečila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a:solidFill>
                  <a:srgbClr val="000000"/>
                </a:solidFill>
                <a:ea typeface="Calibri" panose="020F0502020204030204" pitchFamily="34" charset="0"/>
                <a:cs typeface="Calibri" panose="020F0502020204030204" pitchFamily="34" charset="0"/>
              </a:rPr>
              <a:t>optimálna viditeľnosť, musí byť odev čistý a musí sa každý rok robiť porovnanie s novým odevom.</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Skladovanie a preprava: Skladujte vždy na čistom a suchom mieste.</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NESKLADUJTE na mieste, kde by mohol byť odev vystavený priamo slnečnému svetlu.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Tento odev sa musí prevážať tak ako bol dodaný výrobcom.</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OPRAVA – Ak je výrobok poškodený, nebude môcť poskytovať maximálnu úroveň ochrany, a preto je nutné ho ihneď opraviť alebo vymeniť.</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Nikdy nepoužívajte poškodený výrobok</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Oprava tohto výrobku je prípustná iba vtedy, ak nie sú obmedzené požiadavky tohto odevu.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V prípade pochybností kontaktujte pred opravou výrobku nižšie uvedeného výrobcu.</a:t>
            </a:r>
            <a:r>
              <a:rPr lang="fr-FR" altLang="fr-FR" sz="700">
                <a:solidFill>
                  <a:srgbClr val="000000"/>
                </a:solidFill>
                <a:ea typeface="Calibri" panose="020F0502020204030204" pitchFamily="34" charset="0"/>
                <a:cs typeface="Calibri" panose="020F0502020204030204" pitchFamily="34" charset="0"/>
              </a:rPr>
              <a:t> </a:t>
            </a:r>
            <a:r>
              <a:rPr lang="sk-SK" altLang="fr-FR" sz="700">
                <a:solidFill>
                  <a:srgbClr val="000000"/>
                </a:solidFill>
                <a:ea typeface="Calibri" panose="020F0502020204030204" pitchFamily="34" charset="0"/>
                <a:cs typeface="Calibri" panose="020F0502020204030204" pitchFamily="34" charset="0"/>
              </a:rPr>
              <a:t>Pre náležitú likvidáciu odevu kontaktujte vášho správcu odpadov.</a:t>
            </a:r>
            <a:r>
              <a:rPr lang="fr-FR" altLang="fr-FR" sz="700">
                <a:solidFill>
                  <a:srgbClr val="000000"/>
                </a:solidFill>
                <a:ea typeface="Calibri" panose="020F0502020204030204" pitchFamily="34" charset="0"/>
                <a:cs typeface="Calibri" panose="020F0502020204030204" pitchFamily="34" charset="0"/>
              </a:rPr>
              <a:t> Uvedený maximálny počet pracích cyklov nie je jediným faktorom, ktorý ovplyvňuje životnosť odevu. Životnosť bude tiež závisieť of používania, starostlivosti a uskladnenia, atď. Označenie CE tohto odevu znamená, že boli splnené všetky požiadavky európskeho nariadenia 2016/425. Vyhlásenie o zhode je k dispozícii na webovej stránke: pozri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27" name="Text Box 17"/>
          <p:cNvSpPr txBox="1">
            <a:spLocks noChangeArrowheads="1"/>
          </p:cNvSpPr>
          <p:nvPr/>
        </p:nvSpPr>
        <p:spPr bwMode="auto">
          <a:xfrm>
            <a:off x="6489700" y="21002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5128" name="Rectangle 18"/>
          <p:cNvSpPr>
            <a:spLocks noChangeArrowheads="1"/>
          </p:cNvSpPr>
          <p:nvPr/>
        </p:nvSpPr>
        <p:spPr bwMode="auto">
          <a:xfrm>
            <a:off x="115888" y="3119438"/>
            <a:ext cx="6626225" cy="1079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Περιορισμοί στη χρήση:</a:t>
            </a:r>
            <a:r>
              <a:rPr lang="el-GR" altLang="fr-FR" sz="70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a:solidFill>
                  <a:srgbClr val="FF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Φύλαξη και μεταφορά:</a:t>
            </a:r>
            <a:r>
              <a:rPr lang="el-GR" altLang="fr-FR" sz="70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ΕΠΙΣΚΕΥΗ –</a:t>
            </a:r>
            <a:r>
              <a:rPr lang="el-GR" altLang="fr-FR" sz="70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Η σήμανση CE αυτού του εξοπλισμού σημαίνει ότι έχουν τηρηθεί όλες οι προδιαγραφές του ευρωπαϊκού κανονισμού 2016/425. Η δήλωση συμμόρφωσης και διατίθεται στην ιστοσελίδα: βλ.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5129" name="Text Box 19"/>
          <p:cNvSpPr txBox="1">
            <a:spLocks noChangeArrowheads="1"/>
          </p:cNvSpPr>
          <p:nvPr/>
        </p:nvSpPr>
        <p:spPr bwMode="auto">
          <a:xfrm>
            <a:off x="6489700" y="31162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5130" name="Rectangle 20"/>
          <p:cNvSpPr>
            <a:spLocks noChangeArrowheads="1"/>
          </p:cNvSpPr>
          <p:nvPr/>
        </p:nvSpPr>
        <p:spPr bwMode="auto">
          <a:xfrm>
            <a:off x="114300" y="4197350"/>
            <a:ext cx="66262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a:t>
            </a:r>
            <a:r>
              <a:rPr lang="ar-SY" altLang="fr-FR" sz="800">
                <a:latin typeface="Calibri" panose="020F0502020204030204" pitchFamily="34" charset="0"/>
                <a:ea typeface="Calibri" panose="020F0502020204030204" pitchFamily="34" charset="0"/>
                <a:cs typeface="Times New Roman" panose="02020603050405020304" pitchFamily="18" charset="0"/>
              </a:rPr>
              <a:t>بالخدمات العامة للنفايات</a:t>
            </a:r>
            <a:endParaRPr lang="fr-FR" altLang="fr-FR" sz="800">
              <a:latin typeface="Calibri" panose="020F0502020204030204" pitchFamily="34" charset="0"/>
              <a:ea typeface="Calibri" panose="020F0502020204030204" pitchFamily="34" charset="0"/>
              <a:cs typeface="Times New Roman" panose="02020603050405020304" pitchFamily="18" charset="0"/>
            </a:endParaRPr>
          </a:p>
          <a:p>
            <a:pPr algn="just" eaLnBrk="1" hangingPunct="1">
              <a:spcBef>
                <a:spcPct val="0"/>
              </a:spcBef>
              <a:buFontTx/>
              <a:buNone/>
            </a:pP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a:t>
            </a:r>
            <a:r>
              <a:rPr lang="ar-AE" altLang="fr-FR" sz="700">
                <a:solidFill>
                  <a:srgbClr val="FF0000"/>
                </a:solidFill>
                <a:cs typeface="Times New Roman" panose="02020603050405020304" pitchFamily="18" charset="0"/>
              </a:rPr>
              <a:t> </a:t>
            </a:r>
            <a:endParaRPr lang="fr-FR" altLang="fr-FR" sz="700">
              <a:solidFill>
                <a:srgbClr val="FF0000"/>
              </a:solidFill>
              <a:cs typeface="Times New Roman" panose="02020603050405020304" pitchFamily="18" charset="0"/>
            </a:endParaRPr>
          </a:p>
        </p:txBody>
      </p:sp>
      <p:sp>
        <p:nvSpPr>
          <p:cNvPr id="5131" name="Rectangle 21"/>
          <p:cNvSpPr>
            <a:spLocks noChangeArrowheads="1"/>
          </p:cNvSpPr>
          <p:nvPr/>
        </p:nvSpPr>
        <p:spPr bwMode="auto">
          <a:xfrm>
            <a:off x="114300" y="4845050"/>
            <a:ext cx="6626225"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Материалы</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100</a:t>
            </a:r>
            <a:r>
              <a:rPr lang="ru-RU" altLang="fr-FR" sz="700">
                <a:ea typeface="Calibri" panose="020F0502020204030204" pitchFamily="34" charset="0"/>
                <a:cs typeface="Times New Roman" panose="02020603050405020304" pitchFamily="18" charset="0"/>
              </a:rPr>
              <a:t>% полиэстер</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Данная одежда</a:t>
            </a:r>
            <a:r>
              <a:rPr lang="fr-FR" altLang="fr-FR" sz="700">
                <a:solidFill>
                  <a:srgbClr val="000000"/>
                </a:solidFill>
                <a:ea typeface="Calibri" panose="020F0502020204030204" pitchFamily="34" charset="0"/>
                <a:cs typeface="Times New Roman" panose="02020603050405020304" pitchFamily="18" charset="0"/>
              </a:rPr>
              <a:t> – </a:t>
            </a:r>
            <a:r>
              <a:rPr lang="ru-RU" altLang="fr-FR" sz="70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Одеваются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другие одежды. Чтобы обеспечить оптимальную видимость, спецодежда должна быть чистой, а также каждый год подвергаться сравнению с новым изделием. </a:t>
            </a:r>
            <a:r>
              <a:rPr lang="ru-RU" altLang="fr-FR" sz="700" u="sng">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a:solidFill>
                  <a:srgbClr val="000000"/>
                </a:solidFill>
                <a:ea typeface="Calibri" panose="020F0502020204030204" pitchFamily="34" charset="0"/>
                <a:cs typeface="Times New Roman" panose="02020603050405020304" pitchFamily="18" charset="0"/>
              </a:rPr>
              <a:t>РЕМОНТ</a:t>
            </a:r>
            <a:r>
              <a:rPr lang="ru-RU" altLang="fr-FR" sz="70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ea typeface="Calibri" panose="020F0502020204030204" pitchFamily="34" charset="0"/>
                <a:cs typeface="Times New Roman" panose="02020603050405020304" pitchFamily="18" charset="0"/>
              </a:rPr>
              <a:t>Маркировка СЕ, присутствующая на данном снаряжении, означает, что при его изготовления были соблюдены все требования европейского регламента 2016/4</a:t>
            </a:r>
            <a:r>
              <a:rPr lang="fr-FR" altLang="fr-FR" sz="700">
                <a:ea typeface="Calibri" panose="020F0502020204030204" pitchFamily="34" charset="0"/>
                <a:cs typeface="Times New Roman" panose="02020603050405020304" pitchFamily="18" charset="0"/>
              </a:rPr>
              <a:t>2</a:t>
            </a:r>
            <a:r>
              <a:rPr lang="ru-RU" altLang="fr-FR" sz="700">
                <a:ea typeface="Calibri" panose="020F0502020204030204" pitchFamily="34" charset="0"/>
                <a:cs typeface="Times New Roman" panose="02020603050405020304" pitchFamily="18" charset="0"/>
              </a:rPr>
              <a:t>5. Декларация соответствия доступна на сайте: см. **.</a:t>
            </a:r>
            <a:r>
              <a:rPr lang="fr-FR" altLang="fr-FR" sz="700">
                <a:ea typeface="Calibri" panose="020F0502020204030204" pitchFamily="34" charset="0"/>
                <a:cs typeface="Times New Roman" panose="02020603050405020304" pitchFamily="18" charset="0"/>
              </a:rPr>
              <a:t> </a:t>
            </a:r>
            <a:endParaRPr lang="fr-FR" altLang="fr-FR" sz="700">
              <a:solidFill>
                <a:srgbClr val="000000"/>
              </a:solidFill>
              <a:ea typeface="Calibri" panose="020F0502020204030204" pitchFamily="34" charset="0"/>
              <a:cs typeface="Times New Roman" panose="02020603050405020304" pitchFamily="18" charset="0"/>
            </a:endParaRPr>
          </a:p>
        </p:txBody>
      </p:sp>
      <p:sp>
        <p:nvSpPr>
          <p:cNvPr id="5132" name="Text Box 22"/>
          <p:cNvSpPr txBox="1">
            <a:spLocks noChangeArrowheads="1"/>
          </p:cNvSpPr>
          <p:nvPr/>
        </p:nvSpPr>
        <p:spPr bwMode="auto">
          <a:xfrm>
            <a:off x="6492875" y="48371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5133" name="Rectangle 34"/>
          <p:cNvSpPr>
            <a:spLocks noChangeArrowheads="1"/>
          </p:cNvSpPr>
          <p:nvPr/>
        </p:nvSpPr>
        <p:spPr bwMode="auto">
          <a:xfrm>
            <a:off x="114300" y="6140450"/>
            <a:ext cx="6626225" cy="1081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ro-RO" altLang="fr-FR" sz="700"/>
              <a:t>% poliester</a:t>
            </a:r>
            <a:endParaRPr lang="fr-FR" altLang="fr-FR" sz="700"/>
          </a:p>
          <a:p>
            <a:pPr algn="just" eaLnBrk="1" hangingPunct="1">
              <a:spcBef>
                <a:spcPct val="0"/>
              </a:spcBef>
              <a:buFontTx/>
              <a:buNone/>
            </a:pPr>
            <a:r>
              <a:rPr lang="ro-RO" altLang="fr-FR" sz="700" u="sng">
                <a:solidFill>
                  <a:srgbClr val="000000"/>
                </a:solidFill>
                <a:ea typeface="Calibri" panose="020F0502020204030204" pitchFamily="34" charset="0"/>
                <a:cs typeface="Calibri" panose="020F0502020204030204" pitchFamily="34" charset="0"/>
              </a:rPr>
              <a:t>limitări de utilizare:</a:t>
            </a:r>
            <a:r>
              <a:rPr lang="ro-RO" altLang="fr-FR" sz="700">
                <a:solidFill>
                  <a:srgbClr val="000000"/>
                </a:solidFill>
                <a:ea typeface="Calibri" panose="020F0502020204030204" pitchFamily="34" charset="0"/>
                <a:cs typeface="Calibri" panose="020F0502020204030204" pitchFamily="34" charset="0"/>
              </a:rPr>
              <a:t> Acest veşmânt este de vizibilitate ridicată.</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Veşmântul trebuie întotdeauna purtat încheiat şi neacoperit de alte articole de îmbrăcăminte.</a:t>
            </a:r>
            <a:r>
              <a:rPr lang="fr-FR" altLang="fr-FR" sz="70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ro-RO" altLang="fr-FR" sz="700">
                <a:solidFill>
                  <a:srgbClr val="000000"/>
                </a:solidFill>
                <a:ea typeface="Calibri" panose="020F0502020204030204" pitchFamily="34" charset="0"/>
                <a:cs typeface="Calibri" panose="020F0502020204030204" pitchFamily="34" charset="0"/>
              </a:rPr>
              <a:t>Pentru a asigura o vizibilitate optimă, veşmântul trebuie să fie curat, iar în fiecare an va trebui comparat cu un veşmânt nou.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REPARARE – Dacă produsul este deteriorat, acesta nu va putea asigura nivelul maxim de protecţie şi de aceea va trebui reparat sau înlocuit imediat.</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
            </a:r>
            <a:r>
              <a:rPr lang="vi-VN" altLang="fr-FR" sz="700">
                <a:solidFill>
                  <a:srgbClr val="000000"/>
                </a:solidFill>
                <a:ea typeface="Calibri" panose="020F0502020204030204" pitchFamily="34" charset="0"/>
                <a:cs typeface="Calibri" panose="020F0502020204030204" pitchFamily="34" charset="0"/>
              </a:rPr>
              <a:t>Numărul maxim specificat al ciclurilor de curăţare nu este singurul factor ce afectează durata de viaţă a îmbrăcămintei. Durata de viaţă mai depinde şi de modul de folosire, îngrijire, depozitare, etc</a:t>
            </a:r>
            <a:r>
              <a:rPr lang="fr-FR" altLang="fr-FR" sz="700">
                <a:solidFill>
                  <a:srgbClr val="000000"/>
                </a:solidFill>
                <a:ea typeface="Calibri" panose="020F0502020204030204" pitchFamily="34" charset="0"/>
                <a:cs typeface="Calibri" panose="020F0502020204030204" pitchFamily="34" charset="0"/>
              </a:rPr>
              <a:t>. </a:t>
            </a:r>
            <a:r>
              <a:rPr lang="ro-RO" altLang="fr-FR" sz="700">
                <a:solidFill>
                  <a:srgbClr val="000000"/>
                </a:solidFill>
                <a:ea typeface="Calibri" panose="020F0502020204030204" pitchFamily="34" charset="0"/>
                <a:cs typeface="Calibri" panose="020F0502020204030204" pitchFamily="34" charset="0"/>
              </a:rPr>
              <a:t>Marcajul CE de pe echipament indică faptul că toate specificațiile din regulamentul (UE) 2016/425 au fost respectate. Declarația de conformitate este disponibilă pe site-ul internet: vedeți **.</a:t>
            </a:r>
            <a:r>
              <a:rPr lang="fr-FR" altLang="fr-FR" sz="700">
                <a:solidFill>
                  <a:srgbClr val="800000"/>
                </a:solidFill>
                <a:ea typeface="Calibri" panose="020F0502020204030204" pitchFamily="34" charset="0"/>
                <a:cs typeface="Calibri" panose="020F0502020204030204" pitchFamily="34" charset="0"/>
              </a:rPr>
              <a:t> </a:t>
            </a:r>
            <a:endParaRPr lang="fr-FR" altLang="fr-FR" sz="700">
              <a:solidFill>
                <a:srgbClr val="FF0000"/>
              </a:solidFill>
              <a:ea typeface="Calibri" panose="020F0502020204030204" pitchFamily="34" charset="0"/>
              <a:cs typeface="Calibri" panose="020F0502020204030204" pitchFamily="34" charset="0"/>
            </a:endParaRPr>
          </a:p>
        </p:txBody>
      </p:sp>
      <p:sp>
        <p:nvSpPr>
          <p:cNvPr id="5134" name="Text Box 35"/>
          <p:cNvSpPr txBox="1">
            <a:spLocks noChangeArrowheads="1"/>
          </p:cNvSpPr>
          <p:nvPr/>
        </p:nvSpPr>
        <p:spPr bwMode="auto">
          <a:xfrm>
            <a:off x="6492875" y="6140450"/>
            <a:ext cx="24765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5135" name="Rectangle 32"/>
          <p:cNvSpPr>
            <a:spLocks noChangeArrowheads="1"/>
          </p:cNvSpPr>
          <p:nvPr/>
        </p:nvSpPr>
        <p:spPr bwMode="auto">
          <a:xfrm>
            <a:off x="115888" y="7221538"/>
            <a:ext cx="6626225" cy="1009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materjal</a:t>
            </a:r>
            <a:r>
              <a:rPr lang="fr-FR" altLang="fr-FR" sz="700">
                <a:solidFill>
                  <a:srgbClr val="000000"/>
                </a:solidFill>
                <a:ea typeface="Calibri" panose="020F0502020204030204" pitchFamily="34" charset="0"/>
                <a:cs typeface="Times New Roman" panose="02020603050405020304" pitchFamily="18" charset="0"/>
              </a:rPr>
              <a:t> : </a:t>
            </a:r>
            <a:r>
              <a:rPr lang="fr-FR" altLang="fr-FR" sz="700"/>
              <a:t>100</a:t>
            </a:r>
            <a:r>
              <a:rPr lang="et-EE" altLang="fr-FR" sz="700"/>
              <a:t>% polüester</a:t>
            </a:r>
            <a:endParaRPr lang="fr-FR" altLang="fr-FR" sz="700"/>
          </a:p>
          <a:p>
            <a:pPr algn="just" eaLnBrk="1" hangingPunct="1">
              <a:spcBef>
                <a:spcPct val="0"/>
              </a:spcBef>
              <a:buFontTx/>
              <a:buNone/>
            </a:pPr>
            <a:r>
              <a:rPr lang="et-EE" altLang="fr-FR" sz="700" u="sng">
                <a:solidFill>
                  <a:srgbClr val="000000"/>
                </a:solidFill>
                <a:ea typeface="Calibri" panose="020F0502020204030204" pitchFamily="34" charset="0"/>
                <a:cs typeface="Calibri" panose="020F0502020204030204" pitchFamily="34" charset="0"/>
              </a:rPr>
              <a:t>Kasutustingimused:</a:t>
            </a:r>
            <a:r>
              <a:rPr lang="et-EE" altLang="fr-FR" sz="700">
                <a:solidFill>
                  <a:srgbClr val="000000"/>
                </a:solidFill>
                <a:ea typeface="Calibri" panose="020F0502020204030204" pitchFamily="34" charset="0"/>
                <a:cs typeface="Calibri" panose="020F0502020204030204" pitchFamily="34" charset="0"/>
              </a:rPr>
              <a:t> See riietus on hästi nähtav riietus.</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Riided peavad kandmise ajal olema kinni ja ei või olla kaetud teiste riietega.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Optimaalse </a:t>
            </a:r>
            <a:endParaRPr lang="fr-FR" altLang="fr-FR" sz="70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et-EE" altLang="fr-FR" sz="700">
                <a:solidFill>
                  <a:srgbClr val="000000"/>
                </a:solidFill>
                <a:ea typeface="Calibri" panose="020F0502020204030204" pitchFamily="34" charset="0"/>
                <a:cs typeface="Calibri" panose="020F0502020204030204" pitchFamily="34" charset="0"/>
              </a:rPr>
              <a:t>nähtavuse tagamiseks, peavad riided olema puhtad ja neid tuleb iga aasta võrrelda uute riietega.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Ladustamine ja transport: hoidke alati puhtas ja kuivas kohas.</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ÄRGE HOIDKE kohas, kus riided on otseselt avatud päiksekiirgusele.</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Seda riietust tuleb transportida nii nagu on tootja poolt ettenähtud.</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PARANDAMINE - kui toode on kahjustatud, ei suuda see pakkuda kõrgeimal tasemel kaitset ja tuleb koheselt parandada või asendada uuega.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Ärge kunagi kasutage kahjustunud toodet.</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Seda toodet võib lasta parandada ainult sellises kohas, kus ei mõjutata rõivastusele esitatavaid nõudeid.</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Kahtluse korral pöörduge tootja poole, enne, kui püüate toodet parandada.</a:t>
            </a:r>
            <a:r>
              <a:rPr lang="fr-FR" altLang="fr-FR" sz="700">
                <a:solidFill>
                  <a:srgbClr val="000000"/>
                </a:solidFill>
                <a:ea typeface="Calibri" panose="020F0502020204030204" pitchFamily="34" charset="0"/>
                <a:cs typeface="Calibri" panose="020F0502020204030204" pitchFamily="34" charset="0"/>
              </a:rPr>
              <a:t> </a:t>
            </a:r>
            <a:r>
              <a:rPr lang="et-EE" altLang="fr-FR" sz="700">
                <a:solidFill>
                  <a:srgbClr val="000000"/>
                </a:solidFill>
                <a:ea typeface="Calibri" panose="020F0502020204030204" pitchFamily="34" charset="0"/>
                <a:cs typeface="Calibri" panose="020F0502020204030204" pitchFamily="34" charset="0"/>
              </a:rPr>
              <a:t>Riietuse adekvaatseks utiliseerimiseks, võtke ühendust jäätmekäitleja esindajaga.</a:t>
            </a:r>
            <a:r>
              <a:rPr lang="fr-FR" altLang="fr-FR" sz="700">
                <a:solidFill>
                  <a:srgbClr val="000000"/>
                </a:solidFill>
                <a:ea typeface="Calibri" panose="020F0502020204030204" pitchFamily="34" charset="0"/>
                <a:cs typeface="Calibri" panose="020F0502020204030204" pitchFamily="34" charset="0"/>
              </a:rPr>
              <a:t> Kindlaks määratud pesutsüklite maksimaalne arv ei ole ainus rõivaeseme kasutusiga mõjutav faktor. Kasutusiga oleneb ka kasutamisest, hooldamisest, hoidmisest jne. </a:t>
            </a:r>
            <a:r>
              <a:rPr lang="it-IT" altLang="en-US" sz="700"/>
              <a:t>Selle toote CE-märgis tähendab, et on täidetud kõik Euroopa määruse 2016/425 spetsifikatsioonid. </a:t>
            </a:r>
            <a:r>
              <a:rPr lang="fr-FR" altLang="fr-FR" sz="700">
                <a:solidFill>
                  <a:srgbClr val="000000"/>
                </a:solidFill>
                <a:ea typeface="Calibri" panose="020F0502020204030204" pitchFamily="34" charset="0"/>
                <a:cs typeface="Calibri" panose="020F0502020204030204" pitchFamily="34" charset="0"/>
              </a:rPr>
              <a:t>Vastavusdeklaratsiooni leiate veebilehelt: **.</a:t>
            </a:r>
            <a:endParaRPr lang="fr-FR" altLang="fr-FR" sz="700">
              <a:solidFill>
                <a:srgbClr val="FF0000"/>
              </a:solidFill>
              <a:ea typeface="Calibri" panose="020F0502020204030204" pitchFamily="34" charset="0"/>
              <a:cs typeface="Calibri" panose="020F0502020204030204" pitchFamily="34" charset="0"/>
            </a:endParaRPr>
          </a:p>
        </p:txBody>
      </p:sp>
      <p:sp>
        <p:nvSpPr>
          <p:cNvPr id="5136" name="Text Box 33"/>
          <p:cNvSpPr txBox="1">
            <a:spLocks noChangeArrowheads="1"/>
          </p:cNvSpPr>
          <p:nvPr/>
        </p:nvSpPr>
        <p:spPr bwMode="auto">
          <a:xfrm>
            <a:off x="6492875" y="7215188"/>
            <a:ext cx="24765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5137" name="Rectangle 16"/>
          <p:cNvSpPr>
            <a:spLocks noChangeArrowheads="1"/>
          </p:cNvSpPr>
          <p:nvPr/>
        </p:nvSpPr>
        <p:spPr bwMode="auto">
          <a:xfrm>
            <a:off x="115888" y="8231188"/>
            <a:ext cx="6624637" cy="1009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a:t>Malzemeler</a:t>
            </a:r>
            <a:r>
              <a:rPr lang="tr-TR" altLang="fr-FR" sz="700"/>
              <a:t>:</a:t>
            </a:r>
            <a:r>
              <a:rPr lang="fr-FR" altLang="fr-FR" sz="700"/>
              <a:t> 100% poliester</a:t>
            </a:r>
          </a:p>
          <a:p>
            <a:pPr>
              <a:buFontTx/>
              <a:buNone/>
            </a:pPr>
            <a:r>
              <a:rPr lang="tr-TR" altLang="fr-FR" sz="700" u="sng"/>
              <a:t>Kullanım sınırları: </a:t>
            </a:r>
            <a:r>
              <a:rPr lang="tr-TR" altLang="fr-FR" sz="700"/>
              <a:t>Bu giysi, yüksek görünürlük giysisidir. Her zaman sıkı ve diğer giysiler tarafından örtülmeyecek bir biçimde giyiniz. Uygun seviyede bir görünürlük için giysinin temiz olması ve her sene yeni bir giysiyle karşılaştırılması gerekir. </a:t>
            </a:r>
            <a:r>
              <a:rPr lang="tr-TR" altLang="fr-FR" sz="700" u="sng"/>
              <a:t>Depolama ve nakliye</a:t>
            </a:r>
            <a:r>
              <a:rPr lang="tr-TR" altLang="fr-FR" sz="700"/>
              <a:t>: Her zaman temiz ve kuru bir yerde saklayınız. Giysinin doğrudan güneş ışınlarına maruz kalacağı bir yerde SAKLAMAYINIZ. Bu giysi, imalatçı tarafından temin edildiği şekilde nakliye edilmelidir. </a:t>
            </a:r>
            <a:r>
              <a:rPr lang="tr-TR" altLang="fr-FR" sz="700" u="sng"/>
              <a:t>ONARIM</a:t>
            </a:r>
            <a:r>
              <a:rPr lang="tr-TR" altLang="fr-FR" sz="70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a:t> </a:t>
            </a:r>
            <a:r>
              <a:rPr lang="it-IT" altLang="en-US" sz="700"/>
              <a:t>Bu ekipmandaki CE işareti, 2016/425 sayılı Avrupa yönetmeliğinin tüm gereklerini karşıladığı anlamına gelmektedir. </a:t>
            </a:r>
            <a:r>
              <a:rPr lang="tr-TR" altLang="fr-FR" sz="700"/>
              <a:t>Uygunluk beyanını web sitesinde bulabilirsiniz: bkz **.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5138" name="Text Box 14"/>
          <p:cNvSpPr txBox="1">
            <a:spLocks noChangeArrowheads="1"/>
          </p:cNvSpPr>
          <p:nvPr/>
        </p:nvSpPr>
        <p:spPr bwMode="auto">
          <a:xfrm>
            <a:off x="6492875" y="8231188"/>
            <a:ext cx="247650" cy="2063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EEFC69-31B1-42E2-A48F-5D7AC52203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916F50-0134-48AD-8487-29399AA2CAD7}">
  <ds:schemaRefs>
    <ds:schemaRef ds:uri="http://schemas.microsoft.com/sharepoint/v3/contenttype/forms"/>
  </ds:schemaRefs>
</ds:datastoreItem>
</file>

<file path=customXml/itemProps3.xml><?xml version="1.0" encoding="utf-8"?>
<ds:datastoreItem xmlns:ds="http://schemas.openxmlformats.org/officeDocument/2006/customXml" ds:itemID="{D291ADB7-F6F8-459C-9F17-48EA7A90E98E}">
  <ds:schemaRefs>
    <ds:schemaRef ds:uri="http://schemas.openxmlformats.org/package/2006/metadata/core-properties"/>
    <ds:schemaRef ds:uri="http://purl.org/dc/elements/1.1/"/>
    <ds:schemaRef ds:uri="http://purl.org/dc/dcmitype/"/>
    <ds:schemaRef ds:uri="http://schemas.microsoft.com/office/2006/metadata/properties"/>
    <ds:schemaRef ds:uri="ef1abdbd-6a5c-41dc-934d-cce9d977be83"/>
    <ds:schemaRef ds:uri="http://purl.org/dc/term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5796</TotalTime>
  <Words>5315</Words>
  <Application>Microsoft Office PowerPoint</Application>
  <PresentationFormat>A4 (210x297 mm)</PresentationFormat>
  <Paragraphs>155</Paragraphs>
  <Slides>3</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3</vt:i4>
      </vt:variant>
    </vt:vector>
  </HeadingPairs>
  <TitlesOfParts>
    <vt:vector size="7" baseType="lpstr">
      <vt:lpstr>Arial</vt:lpstr>
      <vt:lpstr>Arial Narrow</vt:lpstr>
      <vt:lpstr>Calibri</vt:lpstr>
      <vt:lpstr>Modèle par défaut</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88</cp:revision>
  <dcterms:created xsi:type="dcterms:W3CDTF">2006-06-27T13:40:27Z</dcterms:created>
  <dcterms:modified xsi:type="dcterms:W3CDTF">2024-01-08T12:29:41Z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